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2"/>
  </p:notesMasterIdLst>
  <p:sldIdLst>
    <p:sldId id="342" r:id="rId2"/>
    <p:sldId id="343" r:id="rId3"/>
    <p:sldId id="334" r:id="rId4"/>
    <p:sldId id="341" r:id="rId5"/>
    <p:sldId id="335" r:id="rId6"/>
    <p:sldId id="337" r:id="rId7"/>
    <p:sldId id="338" r:id="rId8"/>
    <p:sldId id="339" r:id="rId9"/>
    <p:sldId id="340" r:id="rId10"/>
    <p:sldId id="287" r:id="rId11"/>
    <p:sldId id="288" r:id="rId12"/>
    <p:sldId id="289" r:id="rId13"/>
    <p:sldId id="290" r:id="rId14"/>
    <p:sldId id="291"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272" r:id="rId28"/>
    <p:sldId id="327" r:id="rId29"/>
    <p:sldId id="273" r:id="rId30"/>
    <p:sldId id="32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4"/>
    <p:restoredTop sz="64830"/>
  </p:normalViewPr>
  <p:slideViewPr>
    <p:cSldViewPr snapToGrid="0" snapToObjects="1">
      <p:cViewPr varScale="1">
        <p:scale>
          <a:sx n="80" d="100"/>
          <a:sy n="80" d="100"/>
        </p:scale>
        <p:origin x="24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54F9B1-DB11-BC47-90BC-8B3A771829BC}" type="doc">
      <dgm:prSet loTypeId="urn:microsoft.com/office/officeart/2005/8/layout/arrow3" loCatId="" qsTypeId="urn:microsoft.com/office/officeart/2005/8/quickstyle/simple4" qsCatId="simple" csTypeId="urn:microsoft.com/office/officeart/2005/8/colors/accent1_2" csCatId="accent1" phldr="1"/>
      <dgm:spPr/>
      <dgm:t>
        <a:bodyPr/>
        <a:lstStyle/>
        <a:p>
          <a:endParaRPr lang="en-US"/>
        </a:p>
      </dgm:t>
    </dgm:pt>
    <dgm:pt modelId="{6EF2A63B-BF4C-A043-A6CB-3E74168E969B}">
      <dgm:prSet phldrT="[Text]" custT="1"/>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sz="4000" b="0" cap="none" spc="0" dirty="0">
              <a:ln w="0"/>
              <a:solidFill>
                <a:schemeClr val="tx1"/>
              </a:solidFill>
              <a:effectLst>
                <a:outerShdw blurRad="38100" dist="19050" dir="2700000" algn="tl" rotWithShape="0">
                  <a:schemeClr val="dk1">
                    <a:alpha val="40000"/>
                  </a:schemeClr>
                </a:outerShdw>
              </a:effectLst>
            </a:rPr>
            <a:t>Innovation</a:t>
          </a:r>
          <a:endParaRPr lang="en-US" sz="4000" b="1" cap="none" spc="0" dirty="0">
            <a:ln/>
            <a:solidFill>
              <a:schemeClr val="accent3"/>
            </a:solidFill>
            <a:effectLst/>
          </a:endParaRPr>
        </a:p>
      </dgm:t>
    </dgm:pt>
    <dgm:pt modelId="{C51BA7CA-F7F2-1941-A3B9-84DC382DFA3B}" type="par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48FD647-2CE2-0043-9830-D0D6512077F4}" type="sib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CE87BD14-ABFD-3341-876C-68B8A47D1EB4}">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0" cap="none" spc="0">
              <a:ln w="0"/>
              <a:solidFill>
                <a:schemeClr val="tx1"/>
              </a:solidFill>
              <a:effectLst>
                <a:outerShdw blurRad="38100" dist="19050" dir="2700000" algn="tl" rotWithShape="0">
                  <a:schemeClr val="dk1">
                    <a:alpha val="40000"/>
                  </a:schemeClr>
                </a:outerShdw>
              </a:effectLst>
            </a:rPr>
            <a:t>Unintended</a:t>
          </a:r>
          <a:r>
            <a:rPr lang="en-US" b="0" cap="none" spc="0" baseline="0">
              <a:ln w="0"/>
              <a:solidFill>
                <a:schemeClr val="tx1"/>
              </a:solidFill>
              <a:effectLst>
                <a:outerShdw blurRad="38100" dist="19050" dir="2700000" algn="tl" rotWithShape="0">
                  <a:schemeClr val="dk1">
                    <a:alpha val="40000"/>
                  </a:schemeClr>
                </a:outerShdw>
              </a:effectLst>
            </a:rPr>
            <a:t> Consequences</a:t>
          </a:r>
          <a:endParaRPr lang="en-US" b="1" cap="none" spc="0">
            <a:ln/>
            <a:solidFill>
              <a:schemeClr val="accent3"/>
            </a:solidFill>
            <a:effectLst/>
          </a:endParaRPr>
        </a:p>
      </dgm:t>
    </dgm:pt>
    <dgm:pt modelId="{74CFEA31-79F5-D64F-A592-96F039C53762}" type="par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D060527-8FC1-3142-B1D6-4353E3F352E3}" type="sib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7010F24F-5807-5A44-AD09-BB262D6DAF77}" type="pres">
      <dgm:prSet presAssocID="{7254F9B1-DB11-BC47-90BC-8B3A771829BC}" presName="compositeShape" presStyleCnt="0">
        <dgm:presLayoutVars>
          <dgm:chMax val="2"/>
          <dgm:dir/>
          <dgm:resizeHandles val="exact"/>
        </dgm:presLayoutVars>
      </dgm:prSet>
      <dgm:spPr/>
    </dgm:pt>
    <dgm:pt modelId="{70DEC22A-7351-7640-97A2-C1CBAB7550A1}" type="pres">
      <dgm:prSet presAssocID="{7254F9B1-DB11-BC47-90BC-8B3A771829BC}" presName="divider" presStyleLbl="fgShp" presStyleIdx="0" presStyleCnt="1">
        <dgm:style>
          <a:lnRef idx="2">
            <a:schemeClr val="accent2">
              <a:shade val="50000"/>
            </a:schemeClr>
          </a:lnRef>
          <a:fillRef idx="1">
            <a:schemeClr val="accent2"/>
          </a:fillRef>
          <a:effectRef idx="0">
            <a:schemeClr val="accent2"/>
          </a:effectRef>
          <a:fontRef idx="minor">
            <a:schemeClr val="lt1"/>
          </a:fontRef>
        </dgm:style>
      </dgm:prSet>
      <dgm:spPr/>
    </dgm:pt>
    <dgm:pt modelId="{8805404E-954C-FD4B-9281-437A431911E8}" type="pres">
      <dgm:prSet presAssocID="{6EF2A63B-BF4C-A043-A6CB-3E74168E969B}" presName="downArrow" presStyleLbl="node1" presStyleIdx="0" presStyleCnt="2">
        <dgm:style>
          <a:lnRef idx="2">
            <a:schemeClr val="accent2">
              <a:shade val="50000"/>
            </a:schemeClr>
          </a:lnRef>
          <a:fillRef idx="1">
            <a:schemeClr val="accent2"/>
          </a:fillRef>
          <a:effectRef idx="0">
            <a:schemeClr val="accent2"/>
          </a:effectRef>
          <a:fontRef idx="minor">
            <a:schemeClr val="lt1"/>
          </a:fontRef>
        </dgm:style>
      </dgm:prSet>
      <dgm:spPr/>
    </dgm:pt>
    <dgm:pt modelId="{23E8C087-5865-0F42-8082-5D16D553F93B}" type="pres">
      <dgm:prSet presAssocID="{6EF2A63B-BF4C-A043-A6CB-3E74168E969B}" presName="downArrowText" presStyleLbl="revTx" presStyleIdx="0" presStyleCnt="2" custScaleX="168273" custLinFactNeighborX="2028" custLinFactNeighborY="11279">
        <dgm:presLayoutVars>
          <dgm:bulletEnabled val="1"/>
        </dgm:presLayoutVars>
      </dgm:prSet>
      <dgm:spPr/>
    </dgm:pt>
    <dgm:pt modelId="{FCACA7A5-AD6F-9847-990E-8FCCD40346BB}" type="pres">
      <dgm:prSet presAssocID="{CE87BD14-ABFD-3341-876C-68B8A47D1EB4}" presName="upArrow" presStyleLbl="node1" presStyleIdx="1" presStyleCnt="2">
        <dgm:style>
          <a:lnRef idx="2">
            <a:schemeClr val="accent2">
              <a:shade val="50000"/>
            </a:schemeClr>
          </a:lnRef>
          <a:fillRef idx="1">
            <a:schemeClr val="accent2"/>
          </a:fillRef>
          <a:effectRef idx="0">
            <a:schemeClr val="accent2"/>
          </a:effectRef>
          <a:fontRef idx="minor">
            <a:schemeClr val="lt1"/>
          </a:fontRef>
        </dgm:style>
      </dgm:prSet>
      <dgm:spPr/>
    </dgm:pt>
    <dgm:pt modelId="{ACE3F3E9-DDED-4A45-A58E-ED4BB323A665}" type="pres">
      <dgm:prSet presAssocID="{CE87BD14-ABFD-3341-876C-68B8A47D1EB4}" presName="upArrowText" presStyleLbl="revTx" presStyleIdx="1" presStyleCnt="2" custScaleX="132302">
        <dgm:presLayoutVars>
          <dgm:bulletEnabled val="1"/>
        </dgm:presLayoutVars>
      </dgm:prSet>
      <dgm:spPr/>
    </dgm:pt>
  </dgm:ptLst>
  <dgm:cxnLst>
    <dgm:cxn modelId="{EAFB9D27-EEA9-FD40-AD93-9170C1395369}" srcId="{7254F9B1-DB11-BC47-90BC-8B3A771829BC}" destId="{CE87BD14-ABFD-3341-876C-68B8A47D1EB4}" srcOrd="1" destOrd="0" parTransId="{74CFEA31-79F5-D64F-A592-96F039C53762}" sibTransId="{9D060527-8FC1-3142-B1D6-4353E3F352E3}"/>
    <dgm:cxn modelId="{2A722969-451A-6347-8D87-6C0A94081F69}" type="presOf" srcId="{7254F9B1-DB11-BC47-90BC-8B3A771829BC}" destId="{7010F24F-5807-5A44-AD09-BB262D6DAF77}" srcOrd="0" destOrd="0" presId="urn:microsoft.com/office/officeart/2005/8/layout/arrow3"/>
    <dgm:cxn modelId="{B5AB9F78-99A8-BF4D-9B45-301FF24C7954}" type="presOf" srcId="{6EF2A63B-BF4C-A043-A6CB-3E74168E969B}" destId="{23E8C087-5865-0F42-8082-5D16D553F93B}" srcOrd="0" destOrd="0" presId="urn:microsoft.com/office/officeart/2005/8/layout/arrow3"/>
    <dgm:cxn modelId="{6EFBCFBF-1631-0C49-B1F6-844D3F63E484}" type="presOf" srcId="{CE87BD14-ABFD-3341-876C-68B8A47D1EB4}" destId="{ACE3F3E9-DDED-4A45-A58E-ED4BB323A665}" srcOrd="0" destOrd="0" presId="urn:microsoft.com/office/officeart/2005/8/layout/arrow3"/>
    <dgm:cxn modelId="{AC468EEF-5E45-A840-8225-940AB030F2EB}" srcId="{7254F9B1-DB11-BC47-90BC-8B3A771829BC}" destId="{6EF2A63B-BF4C-A043-A6CB-3E74168E969B}" srcOrd="0" destOrd="0" parTransId="{C51BA7CA-F7F2-1941-A3B9-84DC382DFA3B}" sibTransId="{948FD647-2CE2-0043-9830-D0D6512077F4}"/>
    <dgm:cxn modelId="{2EB89E52-5B04-2946-836F-1CBEE0AC4B77}" type="presParOf" srcId="{7010F24F-5807-5A44-AD09-BB262D6DAF77}" destId="{70DEC22A-7351-7640-97A2-C1CBAB7550A1}" srcOrd="0" destOrd="0" presId="urn:microsoft.com/office/officeart/2005/8/layout/arrow3"/>
    <dgm:cxn modelId="{29D1D914-A456-544A-9D63-2409CC425AC3}" type="presParOf" srcId="{7010F24F-5807-5A44-AD09-BB262D6DAF77}" destId="{8805404E-954C-FD4B-9281-437A431911E8}" srcOrd="1" destOrd="0" presId="urn:microsoft.com/office/officeart/2005/8/layout/arrow3"/>
    <dgm:cxn modelId="{810FF1BD-0983-1D43-A84D-0E4242ACE68A}" type="presParOf" srcId="{7010F24F-5807-5A44-AD09-BB262D6DAF77}" destId="{23E8C087-5865-0F42-8082-5D16D553F93B}" srcOrd="2" destOrd="0" presId="urn:microsoft.com/office/officeart/2005/8/layout/arrow3"/>
    <dgm:cxn modelId="{FBD90673-C36A-BB4F-A051-81225455DA27}" type="presParOf" srcId="{7010F24F-5807-5A44-AD09-BB262D6DAF77}" destId="{FCACA7A5-AD6F-9847-990E-8FCCD40346BB}" srcOrd="3" destOrd="0" presId="urn:microsoft.com/office/officeart/2005/8/layout/arrow3"/>
    <dgm:cxn modelId="{0DFD1A03-C850-1F42-9D1C-5FB5C5FCE758}" type="presParOf" srcId="{7010F24F-5807-5A44-AD09-BB262D6DAF77}" destId="{ACE3F3E9-DDED-4A45-A58E-ED4BB323A665}" srcOrd="4" destOrd="0" presId="urn:microsoft.com/office/officeart/2005/8/layout/arrow3"/>
  </dgm:cxnLst>
  <dgm:bg>
    <a:solidFill>
      <a:schemeClr val="accent4">
        <a:lumMod val="40000"/>
        <a:lumOff val="6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5752D1-0CA4-D943-84CE-54C7C0A2F21B}" type="doc">
      <dgm:prSet loTypeId="urn:microsoft.com/office/officeart/2005/8/layout/funnel1" loCatId="" qsTypeId="urn:microsoft.com/office/officeart/2005/8/quickstyle/3D1" qsCatId="3D" csTypeId="urn:microsoft.com/office/officeart/2005/8/colors/colorful5" csCatId="colorful" phldr="1"/>
      <dgm:spPr/>
      <dgm:t>
        <a:bodyPr/>
        <a:lstStyle/>
        <a:p>
          <a:endParaRPr lang="en-US"/>
        </a:p>
      </dgm:t>
    </dgm:pt>
    <dgm:pt modelId="{1DB696EC-AA8A-964B-B75A-1E08C0A2C01A}">
      <dgm:prSet phldrT="[Text]"/>
      <dgm:spPr/>
      <dgm:t>
        <a:bodyPr/>
        <a:lstStyle/>
        <a:p>
          <a:r>
            <a:rPr lang="en-US"/>
            <a:t>Regulations (Govt, private)</a:t>
          </a:r>
        </a:p>
      </dgm:t>
    </dgm:pt>
    <dgm:pt modelId="{771D6DE4-7406-334C-B8F9-1BF54CD1A3F7}" type="parTrans" cxnId="{752755BB-778D-7F45-87EB-AC935160FE42}">
      <dgm:prSet/>
      <dgm:spPr/>
      <dgm:t>
        <a:bodyPr/>
        <a:lstStyle/>
        <a:p>
          <a:endParaRPr lang="en-US"/>
        </a:p>
      </dgm:t>
    </dgm:pt>
    <dgm:pt modelId="{ABCFB1D5-94E0-D44C-89FE-6EEA8ED55567}" type="sibTrans" cxnId="{752755BB-778D-7F45-87EB-AC935160FE42}">
      <dgm:prSet/>
      <dgm:spPr/>
      <dgm:t>
        <a:bodyPr/>
        <a:lstStyle/>
        <a:p>
          <a:endParaRPr lang="en-US"/>
        </a:p>
      </dgm:t>
    </dgm:pt>
    <dgm:pt modelId="{EA8DAD0C-FC80-5C49-9A6D-7E7DF6A29C3F}">
      <dgm:prSet phldrT="[Text]"/>
      <dgm:spPr/>
      <dgm:t>
        <a:bodyPr/>
        <a:lstStyle/>
        <a:p>
          <a:r>
            <a:rPr lang="en-US"/>
            <a:t>Personal beliefs</a:t>
          </a:r>
        </a:p>
      </dgm:t>
    </dgm:pt>
    <dgm:pt modelId="{84E9DA24-1EDD-E546-9D46-1A3B7D922018}" type="parTrans" cxnId="{DAEEEED8-F263-564C-8C21-0C0C24DD5C1A}">
      <dgm:prSet/>
      <dgm:spPr/>
      <dgm:t>
        <a:bodyPr/>
        <a:lstStyle/>
        <a:p>
          <a:endParaRPr lang="en-US"/>
        </a:p>
      </dgm:t>
    </dgm:pt>
    <dgm:pt modelId="{7F305F1C-5A88-F542-B4FA-51E3AB5E67DD}" type="sibTrans" cxnId="{DAEEEED8-F263-564C-8C21-0C0C24DD5C1A}">
      <dgm:prSet/>
      <dgm:spPr/>
      <dgm:t>
        <a:bodyPr/>
        <a:lstStyle/>
        <a:p>
          <a:endParaRPr lang="en-US"/>
        </a:p>
      </dgm:t>
    </dgm:pt>
    <dgm:pt modelId="{74FCDE16-FDF9-8544-AEEB-2B17948AB57B}">
      <dgm:prSet phldrT="[Text]"/>
      <dgm:spPr/>
      <dgm:t>
        <a:bodyPr/>
        <a:lstStyle/>
        <a:p>
          <a:r>
            <a:rPr lang="en-US"/>
            <a:t>Culture</a:t>
          </a:r>
        </a:p>
      </dgm:t>
    </dgm:pt>
    <dgm:pt modelId="{56F550EA-9525-7B4B-B290-6BE8F1A0D98B}" type="parTrans" cxnId="{75AD697F-AD47-024F-83CF-6C86958A5A28}">
      <dgm:prSet/>
      <dgm:spPr/>
      <dgm:t>
        <a:bodyPr/>
        <a:lstStyle/>
        <a:p>
          <a:endParaRPr lang="en-US"/>
        </a:p>
      </dgm:t>
    </dgm:pt>
    <dgm:pt modelId="{45A9E443-EDDF-0744-9865-4E44659644B9}" type="sibTrans" cxnId="{75AD697F-AD47-024F-83CF-6C86958A5A28}">
      <dgm:prSet/>
      <dgm:spPr/>
      <dgm:t>
        <a:bodyPr/>
        <a:lstStyle/>
        <a:p>
          <a:endParaRPr lang="en-US"/>
        </a:p>
      </dgm:t>
    </dgm:pt>
    <dgm:pt modelId="{87F64E9C-1A54-FC4B-B661-A1328DE8C439}">
      <dgm:prSet phldrT="[Text]"/>
      <dgm:spPr/>
      <dgm:t>
        <a:bodyPr/>
        <a:lstStyle/>
        <a:p>
          <a:r>
            <a:rPr lang="en-US"/>
            <a:t>Ethical Codes / Frameworks /Standards</a:t>
          </a:r>
        </a:p>
      </dgm:t>
    </dgm:pt>
    <dgm:pt modelId="{04190BBB-ED29-7A46-AFF7-234084F05B70}" type="parTrans" cxnId="{7A658580-9738-5A4A-8181-0E5D60E0D070}">
      <dgm:prSet/>
      <dgm:spPr/>
      <dgm:t>
        <a:bodyPr/>
        <a:lstStyle/>
        <a:p>
          <a:endParaRPr lang="en-US"/>
        </a:p>
      </dgm:t>
    </dgm:pt>
    <dgm:pt modelId="{50164CA8-6AA4-0645-A4C7-160FC702A84C}" type="sibTrans" cxnId="{7A658580-9738-5A4A-8181-0E5D60E0D070}">
      <dgm:prSet/>
      <dgm:spPr/>
      <dgm:t>
        <a:bodyPr/>
        <a:lstStyle/>
        <a:p>
          <a:endParaRPr lang="en-US"/>
        </a:p>
      </dgm:t>
    </dgm:pt>
    <dgm:pt modelId="{8E84EA82-45D5-B848-BDCC-F2B4FFC21E56}" type="pres">
      <dgm:prSet presAssocID="{BE5752D1-0CA4-D943-84CE-54C7C0A2F21B}" presName="Name0" presStyleCnt="0">
        <dgm:presLayoutVars>
          <dgm:chMax val="4"/>
          <dgm:resizeHandles val="exact"/>
        </dgm:presLayoutVars>
      </dgm:prSet>
      <dgm:spPr/>
    </dgm:pt>
    <dgm:pt modelId="{BFFDD8D9-F343-A540-A838-45520B7BD990}" type="pres">
      <dgm:prSet presAssocID="{BE5752D1-0CA4-D943-84CE-54C7C0A2F21B}" presName="ellipse" presStyleLbl="trBgShp" presStyleIdx="0" presStyleCnt="1"/>
      <dgm:spPr/>
    </dgm:pt>
    <dgm:pt modelId="{0E42D49E-5690-C047-BD70-2862E3419C7A}" type="pres">
      <dgm:prSet presAssocID="{BE5752D1-0CA4-D943-84CE-54C7C0A2F21B}" presName="arrow1" presStyleLbl="fgShp" presStyleIdx="0" presStyleCnt="1" custAng="10800000"/>
      <dgm:spPr/>
    </dgm:pt>
    <dgm:pt modelId="{3E68C979-9BEF-234C-8E2D-A25BAAC74A0E}" type="pres">
      <dgm:prSet presAssocID="{BE5752D1-0CA4-D943-84CE-54C7C0A2F21B}" presName="rectangle" presStyleLbl="revTx" presStyleIdx="0" presStyleCnt="1" custScaleX="189572">
        <dgm:presLayoutVars>
          <dgm:bulletEnabled val="1"/>
        </dgm:presLayoutVars>
      </dgm:prSet>
      <dgm:spPr/>
    </dgm:pt>
    <dgm:pt modelId="{78C1FBCA-59F4-D944-973F-E5AE2B8BCC6C}" type="pres">
      <dgm:prSet presAssocID="{EA8DAD0C-FC80-5C49-9A6D-7E7DF6A29C3F}" presName="item1" presStyleLbl="node1" presStyleIdx="0" presStyleCnt="3">
        <dgm:presLayoutVars>
          <dgm:bulletEnabled val="1"/>
        </dgm:presLayoutVars>
      </dgm:prSet>
      <dgm:spPr/>
    </dgm:pt>
    <dgm:pt modelId="{3A925195-6017-F44E-8E84-E952AD89905A}" type="pres">
      <dgm:prSet presAssocID="{74FCDE16-FDF9-8544-AEEB-2B17948AB57B}" presName="item2" presStyleLbl="node1" presStyleIdx="1" presStyleCnt="3">
        <dgm:presLayoutVars>
          <dgm:bulletEnabled val="1"/>
        </dgm:presLayoutVars>
      </dgm:prSet>
      <dgm:spPr/>
    </dgm:pt>
    <dgm:pt modelId="{F9099BDA-47D4-ED4B-A06F-BDD5D7AB9579}" type="pres">
      <dgm:prSet presAssocID="{87F64E9C-1A54-FC4B-B661-A1328DE8C439}" presName="item3" presStyleLbl="node1" presStyleIdx="2" presStyleCnt="3">
        <dgm:presLayoutVars>
          <dgm:bulletEnabled val="1"/>
        </dgm:presLayoutVars>
      </dgm:prSet>
      <dgm:spPr/>
    </dgm:pt>
    <dgm:pt modelId="{05905D23-82E4-4842-9E18-230F6CD1A801}" type="pres">
      <dgm:prSet presAssocID="{BE5752D1-0CA4-D943-84CE-54C7C0A2F21B}" presName="funnel" presStyleLbl="trAlignAcc1" presStyleIdx="0" presStyleCnt="1"/>
      <dgm:spPr/>
    </dgm:pt>
  </dgm:ptLst>
  <dgm:cxnLst>
    <dgm:cxn modelId="{EDBC8B66-EC6F-ED4E-86FE-04BE78E23F76}" type="presOf" srcId="{74FCDE16-FDF9-8544-AEEB-2B17948AB57B}" destId="{78C1FBCA-59F4-D944-973F-E5AE2B8BCC6C}" srcOrd="0" destOrd="0" presId="urn:microsoft.com/office/officeart/2005/8/layout/funnel1"/>
    <dgm:cxn modelId="{CD9FB773-0806-E940-93B5-DD9461F11841}" type="presOf" srcId="{BE5752D1-0CA4-D943-84CE-54C7C0A2F21B}" destId="{8E84EA82-45D5-B848-BDCC-F2B4FFC21E56}" srcOrd="0" destOrd="0" presId="urn:microsoft.com/office/officeart/2005/8/layout/funnel1"/>
    <dgm:cxn modelId="{75AD697F-AD47-024F-83CF-6C86958A5A28}" srcId="{BE5752D1-0CA4-D943-84CE-54C7C0A2F21B}" destId="{74FCDE16-FDF9-8544-AEEB-2B17948AB57B}" srcOrd="2" destOrd="0" parTransId="{56F550EA-9525-7B4B-B290-6BE8F1A0D98B}" sibTransId="{45A9E443-EDDF-0744-9865-4E44659644B9}"/>
    <dgm:cxn modelId="{7A658580-9738-5A4A-8181-0E5D60E0D070}" srcId="{BE5752D1-0CA4-D943-84CE-54C7C0A2F21B}" destId="{87F64E9C-1A54-FC4B-B661-A1328DE8C439}" srcOrd="3" destOrd="0" parTransId="{04190BBB-ED29-7A46-AFF7-234084F05B70}" sibTransId="{50164CA8-6AA4-0645-A4C7-160FC702A84C}"/>
    <dgm:cxn modelId="{63DD9A87-2D95-9E4C-8702-96D36BE08A4C}" type="presOf" srcId="{1DB696EC-AA8A-964B-B75A-1E08C0A2C01A}" destId="{F9099BDA-47D4-ED4B-A06F-BDD5D7AB9579}" srcOrd="0" destOrd="0" presId="urn:microsoft.com/office/officeart/2005/8/layout/funnel1"/>
    <dgm:cxn modelId="{1052ACAE-13D3-624C-916D-6D1463DE58FB}" type="presOf" srcId="{87F64E9C-1A54-FC4B-B661-A1328DE8C439}" destId="{3E68C979-9BEF-234C-8E2D-A25BAAC74A0E}" srcOrd="0" destOrd="0" presId="urn:microsoft.com/office/officeart/2005/8/layout/funnel1"/>
    <dgm:cxn modelId="{752755BB-778D-7F45-87EB-AC935160FE42}" srcId="{BE5752D1-0CA4-D943-84CE-54C7C0A2F21B}" destId="{1DB696EC-AA8A-964B-B75A-1E08C0A2C01A}" srcOrd="0" destOrd="0" parTransId="{771D6DE4-7406-334C-B8F9-1BF54CD1A3F7}" sibTransId="{ABCFB1D5-94E0-D44C-89FE-6EEA8ED55567}"/>
    <dgm:cxn modelId="{DAEEEED8-F263-564C-8C21-0C0C24DD5C1A}" srcId="{BE5752D1-0CA4-D943-84CE-54C7C0A2F21B}" destId="{EA8DAD0C-FC80-5C49-9A6D-7E7DF6A29C3F}" srcOrd="1" destOrd="0" parTransId="{84E9DA24-1EDD-E546-9D46-1A3B7D922018}" sibTransId="{7F305F1C-5A88-F542-B4FA-51E3AB5E67DD}"/>
    <dgm:cxn modelId="{4F7596EA-75FD-F845-A4F5-639FF1DFA653}" type="presOf" srcId="{EA8DAD0C-FC80-5C49-9A6D-7E7DF6A29C3F}" destId="{3A925195-6017-F44E-8E84-E952AD89905A}" srcOrd="0" destOrd="0" presId="urn:microsoft.com/office/officeart/2005/8/layout/funnel1"/>
    <dgm:cxn modelId="{F1FC5C31-04E9-A847-871F-7905957737ED}" type="presParOf" srcId="{8E84EA82-45D5-B848-BDCC-F2B4FFC21E56}" destId="{BFFDD8D9-F343-A540-A838-45520B7BD990}" srcOrd="0" destOrd="0" presId="urn:microsoft.com/office/officeart/2005/8/layout/funnel1"/>
    <dgm:cxn modelId="{867F7E15-5E9C-204B-89D6-6C7B1A5837C8}" type="presParOf" srcId="{8E84EA82-45D5-B848-BDCC-F2B4FFC21E56}" destId="{0E42D49E-5690-C047-BD70-2862E3419C7A}" srcOrd="1" destOrd="0" presId="urn:microsoft.com/office/officeart/2005/8/layout/funnel1"/>
    <dgm:cxn modelId="{54993B39-3784-D847-B94F-6426FBA207CC}" type="presParOf" srcId="{8E84EA82-45D5-B848-BDCC-F2B4FFC21E56}" destId="{3E68C979-9BEF-234C-8E2D-A25BAAC74A0E}" srcOrd="2" destOrd="0" presId="urn:microsoft.com/office/officeart/2005/8/layout/funnel1"/>
    <dgm:cxn modelId="{35EF56F7-B622-1040-8D6D-2C54E44B4891}" type="presParOf" srcId="{8E84EA82-45D5-B848-BDCC-F2B4FFC21E56}" destId="{78C1FBCA-59F4-D944-973F-E5AE2B8BCC6C}" srcOrd="3" destOrd="0" presId="urn:microsoft.com/office/officeart/2005/8/layout/funnel1"/>
    <dgm:cxn modelId="{C4CB4E47-1DBD-0642-B135-3BB61124E2AD}" type="presParOf" srcId="{8E84EA82-45D5-B848-BDCC-F2B4FFC21E56}" destId="{3A925195-6017-F44E-8E84-E952AD89905A}" srcOrd="4" destOrd="0" presId="urn:microsoft.com/office/officeart/2005/8/layout/funnel1"/>
    <dgm:cxn modelId="{28D27B35-A51F-C24B-8304-45EE6C6A3A9C}" type="presParOf" srcId="{8E84EA82-45D5-B848-BDCC-F2B4FFC21E56}" destId="{F9099BDA-47D4-ED4B-A06F-BDD5D7AB9579}" srcOrd="5" destOrd="0" presId="urn:microsoft.com/office/officeart/2005/8/layout/funnel1"/>
    <dgm:cxn modelId="{07C5926E-EC48-1346-B41D-ABD211A0BE48}" type="presParOf" srcId="{8E84EA82-45D5-B848-BDCC-F2B4FFC21E56}" destId="{05905D23-82E4-4842-9E18-230F6CD1A801}"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DEC22A-7351-7640-97A2-C1CBAB7550A1}">
      <dsp:nvSpPr>
        <dsp:cNvPr id="0" name=""/>
        <dsp:cNvSpPr/>
      </dsp:nvSpPr>
      <dsp:spPr>
        <a:xfrm rot="21300000">
          <a:off x="18706" y="1685100"/>
          <a:ext cx="6058586" cy="693799"/>
        </a:xfrm>
        <a:prstGeom prst="mathMinus">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8805404E-954C-FD4B-9281-437A431911E8}">
      <dsp:nvSpPr>
        <dsp:cNvPr id="0" name=""/>
        <dsp:cNvSpPr/>
      </dsp:nvSpPr>
      <dsp:spPr>
        <a:xfrm>
          <a:off x="731520" y="203200"/>
          <a:ext cx="1828800" cy="1625600"/>
        </a:xfrm>
        <a:prstGeom prst="down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23E8C087-5865-0F42-8082-5D16D553F93B}">
      <dsp:nvSpPr>
        <dsp:cNvPr id="0" name=""/>
        <dsp:cNvSpPr/>
      </dsp:nvSpPr>
      <dsp:spPr>
        <a:xfrm>
          <a:off x="2604533" y="192518"/>
          <a:ext cx="3282535" cy="1706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284480" rIns="284480" bIns="284480"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778000">
            <a:lnSpc>
              <a:spcPct val="90000"/>
            </a:lnSpc>
            <a:spcBef>
              <a:spcPct val="0"/>
            </a:spcBef>
            <a:spcAft>
              <a:spcPct val="35000"/>
            </a:spcAft>
            <a:buNone/>
          </a:pPr>
          <a:r>
            <a:rPr lang="en-US" sz="4000" b="0" kern="1200" cap="none" spc="0" dirty="0">
              <a:ln w="0"/>
              <a:solidFill>
                <a:schemeClr val="tx1"/>
              </a:solidFill>
              <a:effectLst>
                <a:outerShdw blurRad="38100" dist="19050" dir="2700000" algn="tl" rotWithShape="0">
                  <a:schemeClr val="dk1">
                    <a:alpha val="40000"/>
                  </a:schemeClr>
                </a:outerShdw>
              </a:effectLst>
            </a:rPr>
            <a:t>Innovation</a:t>
          </a:r>
          <a:endParaRPr lang="en-US" sz="4000" b="1" kern="1200" cap="none" spc="0" dirty="0">
            <a:ln/>
            <a:solidFill>
              <a:schemeClr val="accent3"/>
            </a:solidFill>
            <a:effectLst/>
          </a:endParaRPr>
        </a:p>
      </dsp:txBody>
      <dsp:txXfrm>
        <a:off x="2604533" y="192518"/>
        <a:ext cx="3282535" cy="1706880"/>
      </dsp:txXfrm>
    </dsp:sp>
    <dsp:sp modelId="{FCACA7A5-AD6F-9847-990E-8FCCD40346BB}">
      <dsp:nvSpPr>
        <dsp:cNvPr id="0" name=""/>
        <dsp:cNvSpPr/>
      </dsp:nvSpPr>
      <dsp:spPr>
        <a:xfrm>
          <a:off x="3535680" y="2235200"/>
          <a:ext cx="1828800" cy="1625600"/>
        </a:xfrm>
        <a:prstGeom prst="up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ACE3F3E9-DDED-4A45-A58E-ED4BB323A665}">
      <dsp:nvSpPr>
        <dsp:cNvPr id="0" name=""/>
        <dsp:cNvSpPr/>
      </dsp:nvSpPr>
      <dsp:spPr>
        <a:xfrm>
          <a:off x="599339" y="2357120"/>
          <a:ext cx="2580841" cy="1706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206248"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289050">
            <a:lnSpc>
              <a:spcPct val="90000"/>
            </a:lnSpc>
            <a:spcBef>
              <a:spcPct val="0"/>
            </a:spcBef>
            <a:spcAft>
              <a:spcPct val="35000"/>
            </a:spcAft>
            <a:buNone/>
          </a:pPr>
          <a:r>
            <a:rPr lang="en-US" sz="2900" b="0" kern="1200" cap="none" spc="0">
              <a:ln w="0"/>
              <a:solidFill>
                <a:schemeClr val="tx1"/>
              </a:solidFill>
              <a:effectLst>
                <a:outerShdw blurRad="38100" dist="19050" dir="2700000" algn="tl" rotWithShape="0">
                  <a:schemeClr val="dk1">
                    <a:alpha val="40000"/>
                  </a:schemeClr>
                </a:outerShdw>
              </a:effectLst>
            </a:rPr>
            <a:t>Unintended</a:t>
          </a:r>
          <a:r>
            <a:rPr lang="en-US" sz="2900" b="0" kern="1200" cap="none" spc="0" baseline="0">
              <a:ln w="0"/>
              <a:solidFill>
                <a:schemeClr val="tx1"/>
              </a:solidFill>
              <a:effectLst>
                <a:outerShdw blurRad="38100" dist="19050" dir="2700000" algn="tl" rotWithShape="0">
                  <a:schemeClr val="dk1">
                    <a:alpha val="40000"/>
                  </a:schemeClr>
                </a:outerShdw>
              </a:effectLst>
            </a:rPr>
            <a:t> Consequences</a:t>
          </a:r>
          <a:endParaRPr lang="en-US" sz="2900" b="1" kern="1200" cap="none" spc="0">
            <a:ln/>
            <a:solidFill>
              <a:schemeClr val="accent3"/>
            </a:solidFill>
            <a:effectLst/>
          </a:endParaRPr>
        </a:p>
      </dsp:txBody>
      <dsp:txXfrm>
        <a:off x="599339" y="2357120"/>
        <a:ext cx="2580841" cy="17068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DD8D9-F343-A540-A838-45520B7BD990}">
      <dsp:nvSpPr>
        <dsp:cNvPr id="0" name=""/>
        <dsp:cNvSpPr/>
      </dsp:nvSpPr>
      <dsp:spPr>
        <a:xfrm>
          <a:off x="1848631" y="173344"/>
          <a:ext cx="3440213" cy="1194740"/>
        </a:xfrm>
        <a:prstGeom prst="ellipse">
          <a:avLst/>
        </a:prstGeom>
        <a:solidFill>
          <a:schemeClr val="accent5">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0E42D49E-5690-C047-BD70-2862E3419C7A}">
      <dsp:nvSpPr>
        <dsp:cNvPr id="0" name=""/>
        <dsp:cNvSpPr/>
      </dsp:nvSpPr>
      <dsp:spPr>
        <a:xfrm rot="10800000">
          <a:off x="3240718" y="3098859"/>
          <a:ext cx="666708" cy="426693"/>
        </a:xfrm>
        <a:prstGeom prst="downArrow">
          <a:avLst/>
        </a:prstGeom>
        <a:solidFill>
          <a:schemeClr val="accent5">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3E68C979-9BEF-234C-8E2D-A25BAAC74A0E}">
      <dsp:nvSpPr>
        <dsp:cNvPr id="0" name=""/>
        <dsp:cNvSpPr/>
      </dsp:nvSpPr>
      <dsp:spPr>
        <a:xfrm>
          <a:off x="540731" y="3440213"/>
          <a:ext cx="6066681" cy="80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a:t>Ethical Codes / Frameworks /Standards</a:t>
          </a:r>
        </a:p>
      </dsp:txBody>
      <dsp:txXfrm>
        <a:off x="540731" y="3440213"/>
        <a:ext cx="6066681" cy="800049"/>
      </dsp:txXfrm>
    </dsp:sp>
    <dsp:sp modelId="{78C1FBCA-59F4-D944-973F-E5AE2B8BCC6C}">
      <dsp:nvSpPr>
        <dsp:cNvPr id="0" name=""/>
        <dsp:cNvSpPr/>
      </dsp:nvSpPr>
      <dsp:spPr>
        <a:xfrm>
          <a:off x="3099376" y="1460357"/>
          <a:ext cx="1200074" cy="1200074"/>
        </a:xfrm>
        <a:prstGeom prst="ellipse">
          <a:avLst/>
        </a:prstGeom>
        <a:gradFill rotWithShape="0">
          <a:gsLst>
            <a:gs pos="0">
              <a:schemeClr val="accent5">
                <a:hueOff val="0"/>
                <a:satOff val="0"/>
                <a:lumOff val="0"/>
                <a:alphaOff val="0"/>
                <a:tint val="97000"/>
                <a:satMod val="100000"/>
                <a:lumMod val="102000"/>
              </a:schemeClr>
            </a:gs>
            <a:gs pos="50000">
              <a:schemeClr val="accent5">
                <a:hueOff val="0"/>
                <a:satOff val="0"/>
                <a:lumOff val="0"/>
                <a:alphaOff val="0"/>
                <a:shade val="100000"/>
                <a:satMod val="100000"/>
                <a:lumMod val="100000"/>
              </a:schemeClr>
            </a:gs>
            <a:gs pos="100000">
              <a:schemeClr val="accent5">
                <a:hueOff val="0"/>
                <a:satOff val="0"/>
                <a:lumOff val="0"/>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Culture</a:t>
          </a:r>
        </a:p>
      </dsp:txBody>
      <dsp:txXfrm>
        <a:off x="3275123" y="1636104"/>
        <a:ext cx="848580" cy="848580"/>
      </dsp:txXfrm>
    </dsp:sp>
    <dsp:sp modelId="{3A925195-6017-F44E-8E84-E952AD89905A}">
      <dsp:nvSpPr>
        <dsp:cNvPr id="0" name=""/>
        <dsp:cNvSpPr/>
      </dsp:nvSpPr>
      <dsp:spPr>
        <a:xfrm>
          <a:off x="2240656" y="560034"/>
          <a:ext cx="1200074" cy="1200074"/>
        </a:xfrm>
        <a:prstGeom prst="ellipse">
          <a:avLst/>
        </a:prstGeom>
        <a:gradFill rotWithShape="0">
          <a:gsLst>
            <a:gs pos="0">
              <a:schemeClr val="accent5">
                <a:hueOff val="-419932"/>
                <a:satOff val="22824"/>
                <a:lumOff val="-4216"/>
                <a:alphaOff val="0"/>
                <a:tint val="97000"/>
                <a:satMod val="100000"/>
                <a:lumMod val="102000"/>
              </a:schemeClr>
            </a:gs>
            <a:gs pos="50000">
              <a:schemeClr val="accent5">
                <a:hueOff val="-419932"/>
                <a:satOff val="22824"/>
                <a:lumOff val="-4216"/>
                <a:alphaOff val="0"/>
                <a:shade val="100000"/>
                <a:satMod val="100000"/>
                <a:lumMod val="100000"/>
              </a:schemeClr>
            </a:gs>
            <a:gs pos="100000">
              <a:schemeClr val="accent5">
                <a:hueOff val="-419932"/>
                <a:satOff val="22824"/>
                <a:lumOff val="-4216"/>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Personal beliefs</a:t>
          </a:r>
        </a:p>
      </dsp:txBody>
      <dsp:txXfrm>
        <a:off x="2416403" y="735781"/>
        <a:ext cx="848580" cy="848580"/>
      </dsp:txXfrm>
    </dsp:sp>
    <dsp:sp modelId="{F9099BDA-47D4-ED4B-A06F-BDD5D7AB9579}">
      <dsp:nvSpPr>
        <dsp:cNvPr id="0" name=""/>
        <dsp:cNvSpPr/>
      </dsp:nvSpPr>
      <dsp:spPr>
        <a:xfrm>
          <a:off x="3467399" y="269883"/>
          <a:ext cx="1200074" cy="1200074"/>
        </a:xfrm>
        <a:prstGeom prst="ellipse">
          <a:avLst/>
        </a:prstGeom>
        <a:gradFill rotWithShape="0">
          <a:gsLst>
            <a:gs pos="0">
              <a:schemeClr val="accent5">
                <a:hueOff val="-839865"/>
                <a:satOff val="45647"/>
                <a:lumOff val="-8432"/>
                <a:alphaOff val="0"/>
                <a:tint val="97000"/>
                <a:satMod val="100000"/>
                <a:lumMod val="102000"/>
              </a:schemeClr>
            </a:gs>
            <a:gs pos="50000">
              <a:schemeClr val="accent5">
                <a:hueOff val="-839865"/>
                <a:satOff val="45647"/>
                <a:lumOff val="-8432"/>
                <a:alphaOff val="0"/>
                <a:shade val="100000"/>
                <a:satMod val="100000"/>
                <a:lumMod val="100000"/>
              </a:schemeClr>
            </a:gs>
            <a:gs pos="100000">
              <a:schemeClr val="accent5">
                <a:hueOff val="-839865"/>
                <a:satOff val="45647"/>
                <a:lumOff val="-8432"/>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Regulations (Govt, private)</a:t>
          </a:r>
        </a:p>
      </dsp:txBody>
      <dsp:txXfrm>
        <a:off x="3643146" y="445630"/>
        <a:ext cx="848580" cy="848580"/>
      </dsp:txXfrm>
    </dsp:sp>
    <dsp:sp modelId="{05905D23-82E4-4842-9E18-230F6CD1A801}">
      <dsp:nvSpPr>
        <dsp:cNvPr id="0" name=""/>
        <dsp:cNvSpPr/>
      </dsp:nvSpPr>
      <dsp:spPr>
        <a:xfrm>
          <a:off x="1707289" y="26668"/>
          <a:ext cx="3733565" cy="2986852"/>
        </a:xfrm>
        <a:prstGeom prst="funnel">
          <a:avLst/>
        </a:prstGeom>
        <a:solidFill>
          <a:schemeClr val="lt1">
            <a:alpha val="40000"/>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tiff>
</file>

<file path=ppt/media/image2.png>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1D7E0-600A-7449-8B1A-228C6816B16D}" type="datetimeFigureOut">
              <a:rPr lang="en-US" smtClean="0"/>
              <a:t>1/19/23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845B3-1B8A-4D40-BAC3-FE83E078D3FF}" type="slidenum">
              <a:rPr lang="en-US" smtClean="0"/>
              <a:t>‹#›</a:t>
            </a:fld>
            <a:endParaRPr lang="en-US"/>
          </a:p>
        </p:txBody>
      </p:sp>
    </p:spTree>
    <p:extLst>
      <p:ext uri="{BB962C8B-B14F-4D97-AF65-F5344CB8AC3E}">
        <p14:creationId xmlns:p14="http://schemas.microsoft.com/office/powerpoint/2010/main" val="198008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1</a:t>
            </a:fld>
            <a:endParaRPr lang="en-US"/>
          </a:p>
        </p:txBody>
      </p:sp>
    </p:spTree>
    <p:extLst>
      <p:ext uri="{BB962C8B-B14F-4D97-AF65-F5344CB8AC3E}">
        <p14:creationId xmlns:p14="http://schemas.microsoft.com/office/powerpoint/2010/main" val="258917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8</a:t>
            </a:fld>
            <a:endParaRPr lang="en-US"/>
          </a:p>
        </p:txBody>
      </p:sp>
    </p:spTree>
    <p:extLst>
      <p:ext uri="{BB962C8B-B14F-4D97-AF65-F5344CB8AC3E}">
        <p14:creationId xmlns:p14="http://schemas.microsoft.com/office/powerpoint/2010/main" val="1778353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9</a:t>
            </a:fld>
            <a:endParaRPr lang="en-US"/>
          </a:p>
        </p:txBody>
      </p:sp>
    </p:spTree>
    <p:extLst>
      <p:ext uri="{BB962C8B-B14F-4D97-AF65-F5344CB8AC3E}">
        <p14:creationId xmlns:p14="http://schemas.microsoft.com/office/powerpoint/2010/main" val="1668902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9F32DE-4EAF-7E42-A5FE-189C5B986D44}" type="slidenum">
              <a:t>18</a:t>
            </a:fld>
            <a:endParaRPr lang="en-US"/>
          </a:p>
        </p:txBody>
      </p:sp>
    </p:spTree>
    <p:extLst>
      <p:ext uri="{BB962C8B-B14F-4D97-AF65-F5344CB8AC3E}">
        <p14:creationId xmlns:p14="http://schemas.microsoft.com/office/powerpoint/2010/main" val="962971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22</a:t>
            </a:fld>
            <a:endParaRPr lang="en-US"/>
          </a:p>
        </p:txBody>
      </p:sp>
    </p:spTree>
    <p:extLst>
      <p:ext uri="{BB962C8B-B14F-4D97-AF65-F5344CB8AC3E}">
        <p14:creationId xmlns:p14="http://schemas.microsoft.com/office/powerpoint/2010/main" val="3284350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1/19/23</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388865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627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79633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287101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66071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B15DD7-375B-9148-A286-F0FEED0D655B}"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82094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B15DD7-375B-9148-A286-F0FEED0D655B}"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7492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B15DD7-375B-9148-A286-F0FEED0D655B}"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865665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B15DD7-375B-9148-A286-F0FEED0D655B}"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1799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9B15DD7-375B-9148-A286-F0FEED0D655B}"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89719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1/19/23</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0592107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9B15DD7-375B-9148-A286-F0FEED0D655B}" type="datetimeFigureOut">
              <a:rPr lang="en-US" smtClean="0"/>
              <a:t>1/19/23</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29833786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cu.edu/ethics/ethics-resources/ethical-decision-making/a-framework-for-ethical-decision-mak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bdes.datasociety.net/council-output/ethics-codes-history-context-and-challeng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7705/1CAIS.04620" TargetMode="Externa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doi.org/10.17705/1CAIS.04620"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i.org/10.1016/j.procs.2015.03.050"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E01B0-213E-614C-965E-8377EBD30B19}"/>
              </a:ext>
            </a:extLst>
          </p:cNvPr>
          <p:cNvSpPr>
            <a:spLocks noGrp="1"/>
          </p:cNvSpPr>
          <p:nvPr>
            <p:ph type="ctrTitle"/>
          </p:nvPr>
        </p:nvSpPr>
        <p:spPr/>
        <p:txBody>
          <a:bodyPr/>
          <a:lstStyle/>
          <a:p>
            <a:r>
              <a:rPr lang="en-US" dirty="0"/>
              <a:t>Systems Thinking and Software Engineering Ethics</a:t>
            </a:r>
          </a:p>
        </p:txBody>
      </p:sp>
      <p:sp>
        <p:nvSpPr>
          <p:cNvPr id="5" name="Subtitle 4">
            <a:extLst>
              <a:ext uri="{FF2B5EF4-FFF2-40B4-BE49-F238E27FC236}">
                <a16:creationId xmlns:a16="http://schemas.microsoft.com/office/drawing/2014/main" id="{FBA2A0E3-9417-A04C-8642-B043ECD1F400}"/>
              </a:ext>
            </a:extLst>
          </p:cNvPr>
          <p:cNvSpPr>
            <a:spLocks noGrp="1"/>
          </p:cNvSpPr>
          <p:nvPr>
            <p:ph type="subTitle" idx="1"/>
          </p:nvPr>
        </p:nvSpPr>
        <p:spPr/>
        <p:txBody>
          <a:bodyPr>
            <a:normAutofit lnSpcReduction="10000"/>
          </a:bodyPr>
          <a:lstStyle/>
          <a:p>
            <a:r>
              <a:rPr lang="en-US" spc="-1" dirty="0">
                <a:solidFill>
                  <a:schemeClr val="accent1">
                    <a:lumMod val="20000"/>
                    <a:lumOff val="80000"/>
                  </a:schemeClr>
                </a:solidFill>
                <a:uFill>
                  <a:solidFill>
                    <a:srgbClr val="FFFFFF"/>
                  </a:solidFill>
                </a:uFill>
                <a:latin typeface="Arial"/>
              </a:rPr>
              <a:t>CS 4320 / 7320
Software Engineering</a:t>
            </a:r>
            <a:endParaRPr lang="en-US" sz="3600" spc="-1" dirty="0">
              <a:solidFill>
                <a:schemeClr val="accent1">
                  <a:lumMod val="20000"/>
                  <a:lumOff val="80000"/>
                </a:schemeClr>
              </a:solidFill>
              <a:uFill>
                <a:solidFill>
                  <a:srgbClr val="FFFFFF"/>
                </a:solidFill>
              </a:uFill>
              <a:latin typeface="Arial"/>
            </a:endParaRPr>
          </a:p>
          <a:p>
            <a:r>
              <a:rPr lang="en-US" dirty="0"/>
              <a:t>Professor Sean P. Goggins</a:t>
            </a:r>
          </a:p>
        </p:txBody>
      </p:sp>
      <p:sp>
        <p:nvSpPr>
          <p:cNvPr id="2" name="TextBox 1">
            <a:extLst>
              <a:ext uri="{FF2B5EF4-FFF2-40B4-BE49-F238E27FC236}">
                <a16:creationId xmlns:a16="http://schemas.microsoft.com/office/drawing/2014/main" id="{BA38CD9F-A434-FD47-A6CD-8E179DF39606}"/>
              </a:ext>
            </a:extLst>
          </p:cNvPr>
          <p:cNvSpPr txBox="1"/>
          <p:nvPr/>
        </p:nvSpPr>
        <p:spPr>
          <a:xfrm>
            <a:off x="976393" y="630781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91318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1950772"/>
            <a:ext cx="6858000" cy="1790700"/>
          </a:xfrm>
        </p:spPr>
        <p:txBody>
          <a:bodyPr/>
          <a:lstStyle/>
          <a:p>
            <a:r>
              <a:rPr lang="en-US" dirty="0"/>
              <a:t>Software Engineering Ethics</a:t>
            </a:r>
          </a:p>
        </p:txBody>
      </p:sp>
      <p:sp>
        <p:nvSpPr>
          <p:cNvPr id="3" name="Subtitle 2"/>
          <p:cNvSpPr>
            <a:spLocks noGrp="1"/>
          </p:cNvSpPr>
          <p:nvPr>
            <p:ph type="subTitle" idx="1"/>
          </p:nvPr>
        </p:nvSpPr>
        <p:spPr>
          <a:xfrm>
            <a:off x="2667000" y="3992829"/>
            <a:ext cx="6858000" cy="1241822"/>
          </a:xfrm>
        </p:spPr>
        <p:txBody>
          <a:bodyPr/>
          <a:lstStyle/>
          <a:p>
            <a:endParaRPr lang="en-US" dirty="0"/>
          </a:p>
        </p:txBody>
      </p:sp>
    </p:spTree>
    <p:extLst>
      <p:ext uri="{BB962C8B-B14F-4D97-AF65-F5344CB8AC3E}">
        <p14:creationId xmlns:p14="http://schemas.microsoft.com/office/powerpoint/2010/main" val="1211716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title"/>
          </p:nvPr>
        </p:nvSpPr>
        <p:spPr>
          <a:xfrm>
            <a:off x="838200" y="681037"/>
            <a:ext cx="6144725" cy="688181"/>
          </a:xfrm>
          <a:noFill/>
        </p:spPr>
        <p:txBody>
          <a:bodyPr anchor="ctr">
            <a:normAutofit/>
          </a:bodyPr>
          <a:lstStyle/>
          <a:p>
            <a:r>
              <a:rPr lang="en-GB" sz="4000" dirty="0"/>
              <a:t>Software engineering ethics</a:t>
            </a:r>
          </a:p>
        </p:txBody>
      </p:sp>
      <p:sp>
        <p:nvSpPr>
          <p:cNvPr id="80901" name="Rectangle 5"/>
          <p:cNvSpPr>
            <a:spLocks noGrp="1" noChangeArrowheads="1"/>
          </p:cNvSpPr>
          <p:nvPr>
            <p:ph idx="1"/>
          </p:nvPr>
        </p:nvSpPr>
        <p:spPr/>
        <p:txBody>
          <a:bodyPr/>
          <a:lstStyle/>
          <a:p>
            <a:pPr marL="285750" indent="-285750"/>
            <a:r>
              <a:rPr lang="en-GB" dirty="0"/>
              <a:t>Software engineering involves wider responsibilities than simply the application of technical skills.</a:t>
            </a:r>
          </a:p>
          <a:p>
            <a:pPr marL="285750" indent="-285750"/>
            <a:r>
              <a:rPr lang="en-GB" dirty="0"/>
              <a:t>Software engineers must behave in an honest and ethically responsible way if they are to be respected as professionals.</a:t>
            </a:r>
          </a:p>
          <a:p>
            <a:pPr marL="285750" indent="-285750"/>
            <a:r>
              <a:rPr lang="en-GB" dirty="0"/>
              <a:t>Ethical behaviour is more than simply upholding the law but involves following a set of principles that are morally correct.</a:t>
            </a:r>
          </a:p>
        </p:txBody>
      </p:sp>
    </p:spTree>
    <p:extLst>
      <p:ext uri="{BB962C8B-B14F-4D97-AF65-F5344CB8AC3E}">
        <p14:creationId xmlns:p14="http://schemas.microsoft.com/office/powerpoint/2010/main" val="583506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4"/>
          <p:cNvSpPr>
            <a:spLocks noGrp="1" noChangeArrowheads="1"/>
          </p:cNvSpPr>
          <p:nvPr>
            <p:ph type="title"/>
          </p:nvPr>
        </p:nvSpPr>
        <p:spPr>
          <a:noFill/>
        </p:spPr>
        <p:txBody>
          <a:bodyPr anchor="ctr"/>
          <a:lstStyle/>
          <a:p>
            <a:r>
              <a:rPr lang="en-GB"/>
              <a:t>Issues of professional responsibility</a:t>
            </a:r>
          </a:p>
        </p:txBody>
      </p:sp>
      <p:sp>
        <p:nvSpPr>
          <p:cNvPr id="81925" name="Rectangle 5"/>
          <p:cNvSpPr>
            <a:spLocks noGrp="1" noChangeArrowheads="1"/>
          </p:cNvSpPr>
          <p:nvPr>
            <p:ph idx="1"/>
          </p:nvPr>
        </p:nvSpPr>
        <p:spPr>
          <a:xfrm>
            <a:off x="2152650" y="2226469"/>
            <a:ext cx="7886700" cy="3263504"/>
          </a:xfrm>
        </p:spPr>
        <p:txBody>
          <a:bodyPr/>
          <a:lstStyle/>
          <a:p>
            <a:pPr>
              <a:lnSpc>
                <a:spcPct val="90000"/>
              </a:lnSpc>
            </a:pPr>
            <a:r>
              <a:rPr lang="en-GB" dirty="0"/>
              <a:t>Confidentiality </a:t>
            </a:r>
          </a:p>
          <a:p>
            <a:pPr marL="285750" lvl="1" indent="-285750"/>
            <a:r>
              <a:rPr lang="en-GB" dirty="0"/>
              <a:t>Engineers should normally respect the confidentiality of their employers or clients irrespective of whether or not a formal confidentiality agreement has been signed.</a:t>
            </a:r>
          </a:p>
          <a:p>
            <a:pPr>
              <a:lnSpc>
                <a:spcPct val="90000"/>
              </a:lnSpc>
            </a:pPr>
            <a:r>
              <a:rPr lang="en-GB" dirty="0"/>
              <a:t>Competence </a:t>
            </a:r>
          </a:p>
          <a:p>
            <a:pPr marL="285750" lvl="1" indent="-285750"/>
            <a:r>
              <a:rPr lang="en-GB" dirty="0"/>
              <a:t>Engineers should not misrepresent their level of competence. They should not knowingly accept work which is </a:t>
            </a:r>
            <a:r>
              <a:rPr lang="en-GB" dirty="0" err="1"/>
              <a:t>outwith</a:t>
            </a:r>
            <a:r>
              <a:rPr lang="en-GB" dirty="0"/>
              <a:t> their competence.</a:t>
            </a:r>
          </a:p>
          <a:p>
            <a:pPr marL="285750" indent="-285750"/>
            <a:endParaRPr lang="en-GB" dirty="0"/>
          </a:p>
        </p:txBody>
      </p:sp>
    </p:spTree>
    <p:extLst>
      <p:ext uri="{BB962C8B-B14F-4D97-AF65-F5344CB8AC3E}">
        <p14:creationId xmlns:p14="http://schemas.microsoft.com/office/powerpoint/2010/main" val="2903047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4"/>
          <p:cNvSpPr>
            <a:spLocks noGrp="1" noChangeArrowheads="1"/>
          </p:cNvSpPr>
          <p:nvPr>
            <p:ph type="title"/>
          </p:nvPr>
        </p:nvSpPr>
        <p:spPr/>
        <p:txBody>
          <a:bodyPr/>
          <a:lstStyle/>
          <a:p>
            <a:r>
              <a:rPr lang="en-GB"/>
              <a:t>Issues of professional responsibility</a:t>
            </a:r>
          </a:p>
        </p:txBody>
      </p:sp>
      <p:sp>
        <p:nvSpPr>
          <p:cNvPr id="83973" name="Rectangle 5"/>
          <p:cNvSpPr>
            <a:spLocks noGrp="1" noChangeArrowheads="1"/>
          </p:cNvSpPr>
          <p:nvPr>
            <p:ph idx="1"/>
          </p:nvPr>
        </p:nvSpPr>
        <p:spPr/>
        <p:txBody>
          <a:bodyPr/>
          <a:lstStyle/>
          <a:p>
            <a:r>
              <a:rPr lang="en-GB" dirty="0"/>
              <a:t>Intellectual property rights </a:t>
            </a:r>
          </a:p>
          <a:p>
            <a:pPr marL="285750" lvl="1" indent="-285750"/>
            <a:r>
              <a:rPr lang="en-GB" sz="1500" dirty="0"/>
              <a:t>Engineers should be aware of local laws governing the use of intellectual property such as patents, copyright, etc. They should be careful to ensure that the intellectual property of employers and clients is protected.</a:t>
            </a:r>
          </a:p>
          <a:p>
            <a:r>
              <a:rPr lang="en-GB" dirty="0"/>
              <a:t>Computer misuse </a:t>
            </a:r>
          </a:p>
          <a:p>
            <a:pPr marL="285750" lvl="1" indent="-285750"/>
            <a:r>
              <a:rPr lang="en-GB" sz="1500" dirty="0"/>
              <a:t>Software engineers should not use their technical skills to misuse other people’s computers. Computer misuse ranges from relatively trivial (game playing on an employer’s machine, say) to extremely serious (dissemination of viruses). </a:t>
            </a:r>
          </a:p>
        </p:txBody>
      </p:sp>
    </p:spTree>
    <p:extLst>
      <p:ext uri="{BB962C8B-B14F-4D97-AF65-F5344CB8AC3E}">
        <p14:creationId xmlns:p14="http://schemas.microsoft.com/office/powerpoint/2010/main" val="2851708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GB" dirty="0"/>
              <a:t>ACM/IEEE Code of Ethics</a:t>
            </a:r>
          </a:p>
        </p:txBody>
      </p:sp>
      <p:sp>
        <p:nvSpPr>
          <p:cNvPr id="82949" name="Rectangle 5"/>
          <p:cNvSpPr>
            <a:spLocks noGrp="1" noChangeArrowheads="1"/>
          </p:cNvSpPr>
          <p:nvPr>
            <p:ph idx="1"/>
          </p:nvPr>
        </p:nvSpPr>
        <p:spPr/>
        <p:txBody>
          <a:bodyPr/>
          <a:lstStyle/>
          <a:p>
            <a:pPr marL="285750" indent="-285750"/>
            <a:r>
              <a:rPr lang="en-GB" dirty="0"/>
              <a:t>The professional societies in the US have cooperated to produce a code of ethical practice.</a:t>
            </a:r>
          </a:p>
          <a:p>
            <a:pPr marL="285750" indent="-285750"/>
            <a:r>
              <a:rPr lang="en-GB" dirty="0"/>
              <a:t>Members of these organisations sign up to the code of practice when they join.</a:t>
            </a:r>
          </a:p>
          <a:p>
            <a:pPr marL="285750" indent="-285750"/>
            <a:r>
              <a:rPr lang="en-GB" dirty="0"/>
              <a:t>The Code contains eight Principles related to the behaviour of and decisions made by professional software engineers, including practitioners, educators, managers, supervisors and policy makers, as well as trainees and students of the profession. </a:t>
            </a:r>
          </a:p>
        </p:txBody>
      </p:sp>
    </p:spTree>
    <p:extLst>
      <p:ext uri="{BB962C8B-B14F-4D97-AF65-F5344CB8AC3E}">
        <p14:creationId xmlns:p14="http://schemas.microsoft.com/office/powerpoint/2010/main" val="189117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the code of ethics</a:t>
            </a:r>
          </a:p>
        </p:txBody>
      </p:sp>
      <p:sp>
        <p:nvSpPr>
          <p:cNvPr id="3" name="Content Placeholder 2"/>
          <p:cNvSpPr>
            <a:spLocks noGrp="1"/>
          </p:cNvSpPr>
          <p:nvPr>
            <p:ph idx="1"/>
          </p:nvPr>
        </p:nvSpPr>
        <p:spPr/>
        <p:txBody>
          <a:bodyPr/>
          <a:lstStyle/>
          <a:p>
            <a:pPr lvl="1"/>
            <a:r>
              <a:rPr lang="en-GB" i="1" dirty="0"/>
              <a:t>Computers have a central and growing role in commerce, industry, government, medicine, education, entertainment and society at large. Software engineers are those who contribute by direct participation or by teaching, to the analysis, specification, design, development, certification, maintenance and testing of software systems. </a:t>
            </a:r>
          </a:p>
          <a:p>
            <a:pPr lvl="1"/>
            <a:r>
              <a:rPr lang="en-GB" i="1" dirty="0"/>
              <a:t>Because of their roles in developing software systems, software engineers have significant</a:t>
            </a:r>
            <a:r>
              <a:rPr lang="en-GB" dirty="0"/>
              <a:t> </a:t>
            </a:r>
            <a:r>
              <a:rPr lang="en-GB" i="1" dirty="0"/>
              <a:t>opportunities to do good or cause harm, to enable others to do good or cause harm, or to influence others to do good or cause harm. To ensure, as much as possible, that their efforts will be used for good, software engineers must commit themselves to making software engineering a beneficial and respected profession. </a:t>
            </a:r>
            <a:endParaRPr lang="en-US" dirty="0"/>
          </a:p>
        </p:txBody>
      </p:sp>
    </p:spTree>
    <p:extLst>
      <p:ext uri="{BB962C8B-B14F-4D97-AF65-F5344CB8AC3E}">
        <p14:creationId xmlns:p14="http://schemas.microsoft.com/office/powerpoint/2010/main" val="3888944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6387" name="Title 1"/>
          <p:cNvSpPr>
            <a:spLocks noGrp="1"/>
          </p:cNvSpPr>
          <p:nvPr>
            <p:ph type="title"/>
          </p:nvPr>
        </p:nvSpPr>
        <p:spPr>
          <a:xfrm>
            <a:off x="1245870" y="1106174"/>
            <a:ext cx="6919436" cy="627718"/>
          </a:xfrm>
        </p:spPr>
        <p:txBody>
          <a:bodyPr>
            <a:normAutofit fontScale="90000"/>
          </a:bodyPr>
          <a:lstStyle/>
          <a:p>
            <a:pPr eaLnBrk="1" hangingPunct="1"/>
            <a:r>
              <a:rPr lang="en-GB" dirty="0"/>
              <a:t>The ACM/IEEE Code of Ethics </a:t>
            </a:r>
            <a:endParaRPr lang="en-US" dirty="0"/>
          </a:p>
        </p:txBody>
      </p:sp>
      <p:sp>
        <p:nvSpPr>
          <p:cNvPr id="6" name="TextBox 5"/>
          <p:cNvSpPr txBox="1"/>
          <p:nvPr/>
        </p:nvSpPr>
        <p:spPr>
          <a:xfrm>
            <a:off x="1245870" y="2069397"/>
            <a:ext cx="10001250" cy="3434273"/>
          </a:xfrm>
          <a:prstGeom prst="rect">
            <a:avLst/>
          </a:prstGeom>
          <a:solidFill>
            <a:schemeClr val="accent5">
              <a:lumMod val="20000"/>
              <a:lumOff val="80000"/>
              <a:alpha val="34000"/>
            </a:schemeClr>
          </a:solidFill>
        </p:spPr>
        <p:txBody>
          <a:bodyPr wrap="square" rtlCol="0">
            <a:spAutoFit/>
          </a:bodyPr>
          <a:lstStyle/>
          <a:p>
            <a:r>
              <a:rPr lang="en-US" sz="1600" b="1" dirty="0"/>
              <a:t>Software Engineering Code of Ethics and Professional Practice</a:t>
            </a:r>
          </a:p>
          <a:p>
            <a:endParaRPr lang="en-GB" sz="1600" dirty="0"/>
          </a:p>
          <a:p>
            <a:r>
              <a:rPr lang="en-US" sz="1600" dirty="0"/>
              <a:t>ACM/IEEE-CS Joint Task Force on Software Engineering Ethics and Professional Practices</a:t>
            </a:r>
          </a:p>
          <a:p>
            <a:r>
              <a:rPr lang="en-US" sz="1600" b="1" dirty="0"/>
              <a:t> </a:t>
            </a:r>
            <a:endParaRPr lang="en-GB" sz="1600" dirty="0"/>
          </a:p>
          <a:p>
            <a:r>
              <a:rPr lang="en-US" sz="1600" b="1" dirty="0"/>
              <a:t>PREAMBLE</a:t>
            </a:r>
            <a:endParaRPr lang="en-GB" sz="1600" dirty="0"/>
          </a:p>
          <a:p>
            <a:pPr>
              <a:spcAft>
                <a:spcPts val="450"/>
              </a:spcAft>
            </a:pPr>
            <a:r>
              <a:rPr lang="en-US" sz="1600" dirty="0"/>
              <a:t>The short version of the code summarizes aspirations at a high level of the abstraction; the clauses that are included in the full version give examples and details of how these aspirations change the way we act as software engineering professionals. Without the aspirations, the details can become legalistic and tedious; without the details, the aspirations can become high sounding but empty; together, the aspirations and the details form a cohesive code.</a:t>
            </a:r>
            <a:endParaRPr lang="en-GB" sz="1600" dirty="0"/>
          </a:p>
          <a:p>
            <a:r>
              <a:rPr lang="en-US" sz="1600" dirty="0"/>
              <a:t>Software engineers shall commit themselves to making the analysis, specification, design, development, testing and maintenance of software a beneficial and respected profession. In accordance with their commitment to the health, safety and welfare of the public, software engineers shall adhere to the following Eight Principles:</a:t>
            </a:r>
            <a:endParaRPr lang="en-GB" sz="1600" dirty="0"/>
          </a:p>
          <a:p>
            <a:r>
              <a:rPr lang="en-US" sz="1050" dirty="0"/>
              <a:t> </a:t>
            </a:r>
            <a:endParaRPr lang="en-GB" sz="1050" dirty="0"/>
          </a:p>
          <a:p>
            <a:endParaRPr lang="en-US" sz="1050" dirty="0"/>
          </a:p>
        </p:txBody>
      </p:sp>
    </p:spTree>
    <p:extLst>
      <p:ext uri="{BB962C8B-B14F-4D97-AF65-F5344CB8AC3E}">
        <p14:creationId xmlns:p14="http://schemas.microsoft.com/office/powerpoint/2010/main" val="2615000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1"/>
          <p:cNvSpPr>
            <a:spLocks noGrp="1"/>
          </p:cNvSpPr>
          <p:nvPr>
            <p:ph type="title"/>
          </p:nvPr>
        </p:nvSpPr>
        <p:spPr>
          <a:xfrm>
            <a:off x="3009900" y="1106174"/>
            <a:ext cx="5155406" cy="627718"/>
          </a:xfrm>
        </p:spPr>
        <p:txBody>
          <a:bodyPr>
            <a:normAutofit fontScale="90000"/>
          </a:bodyPr>
          <a:lstStyle/>
          <a:p>
            <a:pPr eaLnBrk="1" hangingPunct="1"/>
            <a:r>
              <a:rPr lang="en-GB" dirty="0"/>
              <a:t>Ethical principles</a:t>
            </a:r>
            <a:endParaRPr lang="en-US" dirty="0"/>
          </a:p>
        </p:txBody>
      </p:sp>
      <p:sp>
        <p:nvSpPr>
          <p:cNvPr id="6" name="TextBox 5"/>
          <p:cNvSpPr txBox="1"/>
          <p:nvPr/>
        </p:nvSpPr>
        <p:spPr>
          <a:xfrm>
            <a:off x="914400" y="2069396"/>
            <a:ext cx="10081260" cy="4298613"/>
          </a:xfrm>
          <a:prstGeom prst="rect">
            <a:avLst/>
          </a:prstGeom>
          <a:solidFill>
            <a:schemeClr val="accent2">
              <a:lumMod val="20000"/>
              <a:lumOff val="80000"/>
              <a:alpha val="34000"/>
            </a:schemeClr>
          </a:solidFill>
        </p:spPr>
        <p:txBody>
          <a:bodyPr wrap="square" rtlCol="0">
            <a:spAutoFit/>
          </a:bodyPr>
          <a:lstStyle/>
          <a:p>
            <a:r>
              <a:rPr lang="en-US" sz="1600" dirty="0"/>
              <a:t> </a:t>
            </a:r>
            <a:endParaRPr lang="en-GB" sz="1600" dirty="0"/>
          </a:p>
          <a:p>
            <a:pPr>
              <a:spcAft>
                <a:spcPts val="450"/>
              </a:spcAft>
            </a:pPr>
            <a:r>
              <a:rPr lang="en-US" sz="1600" dirty="0"/>
              <a:t>1. PUBLIC - Software engineers shall act consistently with the public interest.</a:t>
            </a:r>
            <a:endParaRPr lang="en-GB" sz="1600" dirty="0"/>
          </a:p>
          <a:p>
            <a:pPr>
              <a:spcAft>
                <a:spcPts val="450"/>
              </a:spcAft>
            </a:pPr>
            <a:r>
              <a:rPr lang="en-GB" sz="1600" dirty="0"/>
              <a:t>2. CLIENT AND EMPLOYER - Software engineers shall act in a manner that is in the best interests of their client and employer consistent with the public interest.</a:t>
            </a:r>
          </a:p>
          <a:p>
            <a:pPr>
              <a:spcAft>
                <a:spcPts val="450"/>
              </a:spcAft>
            </a:pPr>
            <a:r>
              <a:rPr lang="en-US" sz="1600" dirty="0"/>
              <a:t>3. PRODUCT - Software engineers shall ensure that their products and related modifications meet the highest professional standards possible.</a:t>
            </a:r>
            <a:endParaRPr lang="en-GB" sz="1600" dirty="0"/>
          </a:p>
          <a:p>
            <a:pPr>
              <a:spcAft>
                <a:spcPts val="450"/>
              </a:spcAft>
            </a:pPr>
            <a:r>
              <a:rPr lang="en-US" sz="1600" dirty="0"/>
              <a:t>4. JUDGMENT - Software engineers shall maintain integrity and independence in their professional judgment.</a:t>
            </a:r>
            <a:endParaRPr lang="en-GB" sz="1600" dirty="0"/>
          </a:p>
          <a:p>
            <a:pPr>
              <a:spcAft>
                <a:spcPts val="450"/>
              </a:spcAft>
            </a:pPr>
            <a:r>
              <a:rPr lang="en-US" sz="1600" dirty="0"/>
              <a:t>5. MANAGEMENT - Software engineering managers and leaders shall subscribe to and promote an ethical approach to the management of software development and maintenance.</a:t>
            </a:r>
            <a:endParaRPr lang="en-GB" sz="1600" dirty="0"/>
          </a:p>
          <a:p>
            <a:pPr>
              <a:spcAft>
                <a:spcPts val="450"/>
              </a:spcAft>
            </a:pPr>
            <a:r>
              <a:rPr lang="en-US" sz="1600" dirty="0"/>
              <a:t>6. PROFESSION - Software engineers shall advance the integrity and reputation of the profession consistent with the public interest.</a:t>
            </a:r>
            <a:endParaRPr lang="en-GB" sz="1600" dirty="0"/>
          </a:p>
          <a:p>
            <a:pPr>
              <a:spcAft>
                <a:spcPts val="450"/>
              </a:spcAft>
            </a:pPr>
            <a:r>
              <a:rPr lang="en-US" sz="1600" dirty="0"/>
              <a:t>7. COLLEAGUES - Software engineers shall be fair to and supportive of their colleagues.</a:t>
            </a:r>
            <a:endParaRPr lang="en-GB" sz="1600" dirty="0"/>
          </a:p>
          <a:p>
            <a:pPr>
              <a:spcAft>
                <a:spcPts val="450"/>
              </a:spcAft>
            </a:pPr>
            <a:r>
              <a:rPr lang="en-US" sz="1600" dirty="0"/>
              <a:t>8. SELF - Software engineers shall participate in lifelong learning regarding the practice of their profession and shall promote an ethical approach to the practice of the profession.</a:t>
            </a:r>
          </a:p>
          <a:p>
            <a:endParaRPr lang="en-US" sz="1600" dirty="0"/>
          </a:p>
        </p:txBody>
      </p:sp>
    </p:spTree>
    <p:extLst>
      <p:ext uri="{BB962C8B-B14F-4D97-AF65-F5344CB8AC3E}">
        <p14:creationId xmlns:p14="http://schemas.microsoft.com/office/powerpoint/2010/main" val="210509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2835" y="1236525"/>
            <a:ext cx="7886700" cy="5342505"/>
          </a:xfrm>
        </p:spPr>
        <p:txBody>
          <a:bodyPr>
            <a:normAutofit/>
          </a:bodyPr>
          <a:lstStyle/>
          <a:p>
            <a:r>
              <a:rPr lang="en-US" dirty="0"/>
              <a:t>CVS sells your buying information to a third party.</a:t>
            </a:r>
          </a:p>
          <a:p>
            <a:endParaRPr lang="en-US" dirty="0"/>
          </a:p>
          <a:p>
            <a:r>
              <a:rPr lang="en-US" dirty="0"/>
              <a:t>Edward Snowden leaks classified US government information.</a:t>
            </a:r>
          </a:p>
          <a:p>
            <a:endParaRPr lang="en-US" dirty="0"/>
          </a:p>
          <a:p>
            <a:r>
              <a:rPr lang="en-US" dirty="0"/>
              <a:t>The Pennsylvania Legislature Subpoena's Personally identifying information from every citizen.</a:t>
            </a:r>
          </a:p>
          <a:p>
            <a:endParaRPr lang="en-US" dirty="0"/>
          </a:p>
          <a:p>
            <a:r>
              <a:rPr lang="en-US" dirty="0"/>
              <a:t>Cambridge Analytica analyzes Facebook data for political purposes</a:t>
            </a:r>
          </a:p>
          <a:p>
            <a:endParaRPr lang="en-US" dirty="0"/>
          </a:p>
          <a:p>
            <a:r>
              <a:rPr lang="en-US" dirty="0"/>
              <a:t>Researchers at a university analyze posts from a Twitter community </a:t>
            </a:r>
          </a:p>
        </p:txBody>
      </p:sp>
      <p:sp>
        <p:nvSpPr>
          <p:cNvPr id="4" name="Cloud Callout 3"/>
          <p:cNvSpPr/>
          <p:nvPr/>
        </p:nvSpPr>
        <p:spPr>
          <a:xfrm>
            <a:off x="9292541" y="161825"/>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Is this an ethics issue?</a:t>
            </a:r>
          </a:p>
        </p:txBody>
      </p:sp>
      <p:sp>
        <p:nvSpPr>
          <p:cNvPr id="6" name="TextBox 5"/>
          <p:cNvSpPr txBox="1"/>
          <p:nvPr/>
        </p:nvSpPr>
        <p:spPr>
          <a:xfrm>
            <a:off x="138563" y="2902820"/>
            <a:ext cx="2852611" cy="2862322"/>
          </a:xfrm>
          <a:prstGeom prst="rect">
            <a:avLst/>
          </a:prstGeom>
          <a:solidFill>
            <a:schemeClr val="accent2"/>
          </a:solidFill>
        </p:spPr>
        <p:txBody>
          <a:bodyPr wrap="square" rtlCol="0">
            <a:spAutoFit/>
          </a:bodyPr>
          <a:lstStyle/>
          <a:p>
            <a:r>
              <a:rPr lang="en-US" sz="4500" i="1" dirty="0"/>
              <a:t>What makes it an ethical issue?</a:t>
            </a:r>
          </a:p>
        </p:txBody>
      </p:sp>
      <p:sp>
        <p:nvSpPr>
          <p:cNvPr id="5" name="Cloud Callout 4">
            <a:extLst>
              <a:ext uri="{FF2B5EF4-FFF2-40B4-BE49-F238E27FC236}">
                <a16:creationId xmlns:a16="http://schemas.microsoft.com/office/drawing/2014/main" id="{CD0F7269-AB92-5641-96AC-32D83963C9C3}"/>
              </a:ext>
            </a:extLst>
          </p:cNvPr>
          <p:cNvSpPr/>
          <p:nvPr/>
        </p:nvSpPr>
        <p:spPr>
          <a:xfrm>
            <a:off x="-31919" y="0"/>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Breakout Groups</a:t>
            </a:r>
          </a:p>
        </p:txBody>
      </p:sp>
      <p:sp>
        <p:nvSpPr>
          <p:cNvPr id="2" name="TextBox 1">
            <a:extLst>
              <a:ext uri="{FF2B5EF4-FFF2-40B4-BE49-F238E27FC236}">
                <a16:creationId xmlns:a16="http://schemas.microsoft.com/office/drawing/2014/main" id="{0F2D5F7C-6B65-D92E-9D40-0C291E5825AC}"/>
              </a:ext>
            </a:extLst>
          </p:cNvPr>
          <p:cNvSpPr txBox="1"/>
          <p:nvPr/>
        </p:nvSpPr>
        <p:spPr>
          <a:xfrm>
            <a:off x="15591295" y="258821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02294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dissolve">
                                      <p:cBhvr>
                                        <p:cTn id="18" dur="500"/>
                                        <p:tgtEl>
                                          <p:spTgt spid="3">
                                            <p:txEl>
                                              <p:pRg st="6" end="6"/>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19760" y="1076605"/>
            <a:ext cx="7552481" cy="784830"/>
          </a:xfrm>
          <a:prstGeom prst="rect">
            <a:avLst/>
          </a:prstGeom>
          <a:solidFill>
            <a:schemeClr val="accent2"/>
          </a:solidFill>
        </p:spPr>
        <p:txBody>
          <a:bodyPr wrap="square" rtlCol="0">
            <a:spAutoFit/>
          </a:bodyPr>
          <a:lstStyle/>
          <a:p>
            <a:r>
              <a:rPr lang="en-US" sz="4500" i="1" dirty="0"/>
              <a:t>What makes it an ethical issue?</a:t>
            </a:r>
          </a:p>
        </p:txBody>
      </p:sp>
      <p:pic>
        <p:nvPicPr>
          <p:cNvPr id="7" name="Picture 6"/>
          <p:cNvPicPr>
            <a:picLocks noChangeAspect="1"/>
          </p:cNvPicPr>
          <p:nvPr/>
        </p:nvPicPr>
        <p:blipFill>
          <a:blip r:embed="rId2"/>
          <a:stretch>
            <a:fillRect/>
          </a:stretch>
        </p:blipFill>
        <p:spPr>
          <a:xfrm>
            <a:off x="8276493" y="4113564"/>
            <a:ext cx="2722161" cy="2044096"/>
          </a:xfrm>
          <a:prstGeom prst="rect">
            <a:avLst/>
          </a:prstGeom>
        </p:spPr>
      </p:pic>
      <p:sp>
        <p:nvSpPr>
          <p:cNvPr id="2" name="Content Placeholder 1"/>
          <p:cNvSpPr>
            <a:spLocks noGrp="1"/>
          </p:cNvSpPr>
          <p:nvPr>
            <p:ph idx="1"/>
          </p:nvPr>
        </p:nvSpPr>
        <p:spPr>
          <a:xfrm>
            <a:off x="1629509" y="2855917"/>
            <a:ext cx="6884377" cy="2999761"/>
          </a:xfrm>
          <a:solidFill>
            <a:schemeClr val="accent4"/>
          </a:solidFill>
        </p:spPr>
        <p:txBody>
          <a:bodyPr>
            <a:normAutofit/>
          </a:bodyPr>
          <a:lstStyle/>
          <a:p>
            <a:pPr algn="ctr"/>
            <a:endParaRPr lang="en-US" sz="2700" i="1">
              <a:latin typeface="Athelas" charset="0"/>
              <a:ea typeface="Athelas" charset="0"/>
              <a:cs typeface="Athelas" charset="0"/>
            </a:endParaRPr>
          </a:p>
          <a:p>
            <a:pPr marL="521494" indent="-221456"/>
            <a:r>
              <a:rPr lang="en-US" sz="2700" b="1" i="1">
                <a:latin typeface="Athelas" charset="0"/>
                <a:ea typeface="Athelas" charset="0"/>
                <a:cs typeface="Athelas" charset="0"/>
              </a:rPr>
              <a:t>It generates the question, is this right or wrong?</a:t>
            </a:r>
          </a:p>
          <a:p>
            <a:pPr marL="521494" indent="-221456"/>
            <a:r>
              <a:rPr lang="en-US" sz="2700" b="1" i="1">
                <a:latin typeface="Athelas" charset="0"/>
                <a:ea typeface="Athelas" charset="0"/>
                <a:cs typeface="Athelas" charset="0"/>
              </a:rPr>
              <a:t>Concerns your values and how they are applied in products and services</a:t>
            </a:r>
          </a:p>
          <a:p>
            <a:pPr algn="ctr"/>
            <a:endParaRPr lang="en-US" sz="2700" b="1" i="1">
              <a:latin typeface="Athelas" charset="0"/>
              <a:ea typeface="Athelas" charset="0"/>
              <a:cs typeface="Athelas" charset="0"/>
            </a:endParaRPr>
          </a:p>
          <a:p>
            <a:pPr algn="ctr"/>
            <a:endParaRPr lang="en-US" sz="2700" b="1" i="1">
              <a:latin typeface="Athelas" charset="0"/>
              <a:ea typeface="Athelas" charset="0"/>
              <a:cs typeface="Athelas" charset="0"/>
            </a:endParaRPr>
          </a:p>
        </p:txBody>
      </p:sp>
    </p:spTree>
    <p:extLst>
      <p:ext uri="{BB962C8B-B14F-4D97-AF65-F5344CB8AC3E}">
        <p14:creationId xmlns:p14="http://schemas.microsoft.com/office/powerpoint/2010/main" val="4222930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8076-B294-7A4C-AA15-1046DC3FFFC4}"/>
              </a:ext>
            </a:extLst>
          </p:cNvPr>
          <p:cNvSpPr>
            <a:spLocks noGrp="1"/>
          </p:cNvSpPr>
          <p:nvPr>
            <p:ph type="title"/>
          </p:nvPr>
        </p:nvSpPr>
        <p:spPr/>
        <p:txBody>
          <a:bodyPr/>
          <a:lstStyle/>
          <a:p>
            <a:r>
              <a:rPr lang="en-US" dirty="0"/>
              <a:t>Schedule</a:t>
            </a:r>
          </a:p>
        </p:txBody>
      </p:sp>
      <p:sp>
        <p:nvSpPr>
          <p:cNvPr id="3" name="Content Placeholder 2">
            <a:extLst>
              <a:ext uri="{FF2B5EF4-FFF2-40B4-BE49-F238E27FC236}">
                <a16:creationId xmlns:a16="http://schemas.microsoft.com/office/drawing/2014/main" id="{0D3DB371-2A69-2B45-9914-CFB0D8176298}"/>
              </a:ext>
            </a:extLst>
          </p:cNvPr>
          <p:cNvSpPr>
            <a:spLocks noGrp="1"/>
          </p:cNvSpPr>
          <p:nvPr>
            <p:ph idx="1"/>
          </p:nvPr>
        </p:nvSpPr>
        <p:spPr/>
        <p:txBody>
          <a:bodyPr/>
          <a:lstStyle/>
          <a:p>
            <a:r>
              <a:rPr lang="en-US" dirty="0"/>
              <a:t>1. Today: Systems Thinking and Ethics</a:t>
            </a:r>
          </a:p>
          <a:p>
            <a:r>
              <a:rPr lang="en-US" dirty="0"/>
              <a:t>2. Tuesday: Introduction to the next module: Models</a:t>
            </a:r>
          </a:p>
          <a:p>
            <a:r>
              <a:rPr lang="en-US" dirty="0"/>
              <a:t>3. Thursday: Models and Methods</a:t>
            </a:r>
          </a:p>
          <a:p>
            <a:r>
              <a:rPr lang="en-US" dirty="0"/>
              <a:t>4. Methods</a:t>
            </a:r>
          </a:p>
        </p:txBody>
      </p:sp>
    </p:spTree>
    <p:extLst>
      <p:ext uri="{BB962C8B-B14F-4D97-AF65-F5344CB8AC3E}">
        <p14:creationId xmlns:p14="http://schemas.microsoft.com/office/powerpoint/2010/main" val="2705732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52652" y="1958802"/>
            <a:ext cx="7552481" cy="784830"/>
          </a:xfrm>
          <a:prstGeom prst="rect">
            <a:avLst/>
          </a:prstGeom>
          <a:solidFill>
            <a:schemeClr val="accent2"/>
          </a:solidFill>
        </p:spPr>
        <p:txBody>
          <a:bodyPr wrap="square" rtlCol="0">
            <a:spAutoFit/>
          </a:bodyPr>
          <a:lstStyle/>
          <a:p>
            <a:pPr algn="ctr"/>
            <a:r>
              <a:rPr lang="en-US" sz="4500" i="1" dirty="0"/>
              <a:t>What about Data Ethics?</a:t>
            </a:r>
          </a:p>
        </p:txBody>
      </p:sp>
      <p:sp>
        <p:nvSpPr>
          <p:cNvPr id="3" name="Content Placeholder 2"/>
          <p:cNvSpPr>
            <a:spLocks noGrp="1"/>
          </p:cNvSpPr>
          <p:nvPr>
            <p:ph idx="1"/>
          </p:nvPr>
        </p:nvSpPr>
        <p:spPr>
          <a:xfrm>
            <a:off x="2152650" y="3060355"/>
            <a:ext cx="7886700" cy="1317459"/>
          </a:xfrm>
        </p:spPr>
        <p:txBody>
          <a:bodyPr>
            <a:noAutofit/>
          </a:bodyPr>
          <a:lstStyle/>
          <a:p>
            <a:r>
              <a:rPr lang="en-US" sz="3000"/>
              <a:t>The volume &amp; variety of information is increasing exponentially.</a:t>
            </a:r>
          </a:p>
          <a:p>
            <a:r>
              <a:rPr lang="en-US" sz="3000"/>
              <a:t>The ways of using these data  (both for pure profit and for social good) is also increasing.</a:t>
            </a:r>
          </a:p>
        </p:txBody>
      </p:sp>
    </p:spTree>
    <p:extLst>
      <p:ext uri="{BB962C8B-B14F-4D97-AF65-F5344CB8AC3E}">
        <p14:creationId xmlns:p14="http://schemas.microsoft.com/office/powerpoint/2010/main" val="3707620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6866" y="857250"/>
            <a:ext cx="5561135" cy="5143500"/>
          </a:xfrm>
          <a:prstGeom prst="rect">
            <a:avLst/>
          </a:prstGeom>
        </p:spPr>
      </p:pic>
      <p:sp>
        <p:nvSpPr>
          <p:cNvPr id="8" name="Content Placeholder 2"/>
          <p:cNvSpPr>
            <a:spLocks noGrp="1"/>
          </p:cNvSpPr>
          <p:nvPr>
            <p:ph idx="1"/>
          </p:nvPr>
        </p:nvSpPr>
        <p:spPr>
          <a:xfrm>
            <a:off x="2152650" y="3060355"/>
            <a:ext cx="2325566" cy="1317459"/>
          </a:xfrm>
        </p:spPr>
        <p:txBody>
          <a:bodyPr>
            <a:noAutofit/>
          </a:bodyPr>
          <a:lstStyle/>
          <a:p>
            <a:r>
              <a:rPr lang="en-US" sz="3000"/>
              <a:t>New “products” every day</a:t>
            </a:r>
            <a:r>
              <a:rPr lang="is-IS" sz="3000"/>
              <a:t>…</a:t>
            </a:r>
            <a:endParaRPr lang="en-US" sz="3000"/>
          </a:p>
        </p:txBody>
      </p:sp>
    </p:spTree>
    <p:extLst>
      <p:ext uri="{BB962C8B-B14F-4D97-AF65-F5344CB8AC3E}">
        <p14:creationId xmlns:p14="http://schemas.microsoft.com/office/powerpoint/2010/main" val="4013033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2823796" y="176627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3860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4"/>
            <a:ext cx="8046421" cy="1477328"/>
          </a:xfrm>
          <a:prstGeom prst="rect">
            <a:avLst/>
          </a:prstGeom>
          <a:solidFill>
            <a:schemeClr val="accent2"/>
          </a:solidFill>
        </p:spPr>
        <p:txBody>
          <a:bodyPr wrap="square" rtlCol="0">
            <a:spAutoFit/>
          </a:bodyPr>
          <a:lstStyle/>
          <a:p>
            <a:pPr algn="ctr"/>
            <a:r>
              <a:rPr lang="en-US" sz="4500" i="1" dirty="0"/>
              <a:t>What is your responsibility regarding ethics?</a:t>
            </a:r>
          </a:p>
        </p:txBody>
      </p:sp>
      <p:sp>
        <p:nvSpPr>
          <p:cNvPr id="3" name="Content Placeholder 2"/>
          <p:cNvSpPr>
            <a:spLocks noGrp="1"/>
          </p:cNvSpPr>
          <p:nvPr>
            <p:ph idx="1"/>
          </p:nvPr>
        </p:nvSpPr>
        <p:spPr>
          <a:xfrm>
            <a:off x="2152651" y="4306821"/>
            <a:ext cx="7886700" cy="1717477"/>
          </a:xfrm>
        </p:spPr>
        <p:txBody>
          <a:bodyPr>
            <a:normAutofit fontScale="92500" lnSpcReduction="10000"/>
          </a:bodyPr>
          <a:lstStyle/>
          <a:p>
            <a:r>
              <a:rPr lang="en-US" dirty="0"/>
              <a:t>Writing policies</a:t>
            </a:r>
          </a:p>
          <a:p>
            <a:r>
              <a:rPr lang="en-US" dirty="0"/>
              <a:t>Enforcing policies</a:t>
            </a:r>
          </a:p>
          <a:p>
            <a:r>
              <a:rPr lang="en-US" dirty="0"/>
              <a:t>Writing code</a:t>
            </a:r>
          </a:p>
          <a:p>
            <a:r>
              <a:rPr lang="en-US" dirty="0"/>
              <a:t>Publishing / communicating results </a:t>
            </a:r>
          </a:p>
        </p:txBody>
      </p:sp>
      <p:sp>
        <p:nvSpPr>
          <p:cNvPr id="2" name="Oval 1"/>
          <p:cNvSpPr/>
          <p:nvPr/>
        </p:nvSpPr>
        <p:spPr>
          <a:xfrm>
            <a:off x="6336847" y="3834923"/>
            <a:ext cx="4176032" cy="1751239"/>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3600"/>
              <a:t>Decision-making</a:t>
            </a:r>
          </a:p>
        </p:txBody>
      </p:sp>
    </p:spTree>
    <p:extLst>
      <p:ext uri="{BB962C8B-B14F-4D97-AF65-F5344CB8AC3E}">
        <p14:creationId xmlns:p14="http://schemas.microsoft.com/office/powerpoint/2010/main" val="224004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667000" y="1143000"/>
            <a:ext cx="6858000" cy="4572000"/>
          </a:xfrm>
          <a:prstGeom prst="rect">
            <a:avLst/>
          </a:prstGeom>
        </p:spPr>
      </p:pic>
    </p:spTree>
    <p:extLst>
      <p:ext uri="{BB962C8B-B14F-4D97-AF65-F5344CB8AC3E}">
        <p14:creationId xmlns:p14="http://schemas.microsoft.com/office/powerpoint/2010/main" val="2514397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52000"/>
            <a:extLst>
              <a:ext uri="{28A0092B-C50C-407E-A947-70E740481C1C}">
                <a14:useLocalDpi xmlns:a14="http://schemas.microsoft.com/office/drawing/2010/main" val="0"/>
              </a:ext>
            </a:extLst>
          </a:blip>
          <a:stretch>
            <a:fillRect/>
          </a:stretch>
        </p:blipFill>
        <p:spPr>
          <a:xfrm>
            <a:off x="1524000" y="857250"/>
            <a:ext cx="9144000" cy="2203104"/>
          </a:xfrm>
          <a:prstGeom prst="rect">
            <a:avLst/>
          </a:prstGeom>
        </p:spPr>
      </p:pic>
      <p:sp>
        <p:nvSpPr>
          <p:cNvPr id="6" name="TextBox 5"/>
          <p:cNvSpPr txBox="1"/>
          <p:nvPr/>
        </p:nvSpPr>
        <p:spPr>
          <a:xfrm>
            <a:off x="1742350" y="857250"/>
            <a:ext cx="8046421" cy="784830"/>
          </a:xfrm>
          <a:prstGeom prst="rect">
            <a:avLst/>
          </a:prstGeom>
          <a:solidFill>
            <a:schemeClr val="accent2"/>
          </a:solidFill>
        </p:spPr>
        <p:txBody>
          <a:bodyPr wrap="square" rtlCol="0">
            <a:spAutoFit/>
          </a:bodyPr>
          <a:lstStyle/>
          <a:p>
            <a:pPr algn="ctr"/>
            <a:r>
              <a:rPr lang="en-US" sz="4500" i="1"/>
              <a:t>inBloom </a:t>
            </a:r>
            <a:r>
              <a:rPr lang="en-US" sz="2400" i="1"/>
              <a:t>(2013 – 14)</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45" y="590568"/>
            <a:ext cx="10206629" cy="4939572"/>
          </a:xfrm>
          <a:prstGeom prst="rect">
            <a:avLst/>
          </a:prstGeom>
        </p:spPr>
      </p:pic>
    </p:spTree>
    <p:extLst>
      <p:ext uri="{BB962C8B-B14F-4D97-AF65-F5344CB8AC3E}">
        <p14:creationId xmlns:p14="http://schemas.microsoft.com/office/powerpoint/2010/main" val="825039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1" y="395558"/>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pSp>
        <p:nvGrpSpPr>
          <p:cNvPr id="12" name="Group 11"/>
          <p:cNvGrpSpPr/>
          <p:nvPr/>
        </p:nvGrpSpPr>
        <p:grpSpPr>
          <a:xfrm>
            <a:off x="2123344" y="3273797"/>
            <a:ext cx="7945310" cy="2893295"/>
            <a:chOff x="625239" y="2806843"/>
            <a:chExt cx="6812082" cy="3710642"/>
          </a:xfrm>
        </p:grpSpPr>
        <p:sp>
          <p:nvSpPr>
            <p:cNvPr id="2" name="Rounded Rectangle 1"/>
            <p:cNvSpPr/>
            <p:nvPr/>
          </p:nvSpPr>
          <p:spPr>
            <a:xfrm>
              <a:off x="625239" y="2806843"/>
              <a:ext cx="6812082" cy="37106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1462943" y="344458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Ethical standards</a:t>
              </a:r>
            </a:p>
          </p:txBody>
        </p:sp>
        <p:sp>
          <p:nvSpPr>
            <p:cNvPr id="9" name="Oval 8"/>
            <p:cNvSpPr/>
            <p:nvPr/>
          </p:nvSpPr>
          <p:spPr>
            <a:xfrm>
              <a:off x="4718958" y="338220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Religious beliefs</a:t>
              </a:r>
            </a:p>
          </p:txBody>
        </p:sp>
        <p:sp>
          <p:nvSpPr>
            <p:cNvPr id="10" name="Oval 9"/>
            <p:cNvSpPr/>
            <p:nvPr/>
          </p:nvSpPr>
          <p:spPr>
            <a:xfrm>
              <a:off x="1462943" y="4792793"/>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Organizational Goals</a:t>
              </a:r>
            </a:p>
          </p:txBody>
        </p:sp>
        <p:sp>
          <p:nvSpPr>
            <p:cNvPr id="11" name="Oval 10"/>
            <p:cNvSpPr/>
            <p:nvPr/>
          </p:nvSpPr>
          <p:spPr>
            <a:xfrm>
              <a:off x="4718958" y="4841637"/>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Past experience</a:t>
              </a:r>
            </a:p>
          </p:txBody>
        </p:sp>
      </p:grpSp>
      <p:sp>
        <p:nvSpPr>
          <p:cNvPr id="13" name="TextBox 12"/>
          <p:cNvSpPr txBox="1"/>
          <p:nvPr/>
        </p:nvSpPr>
        <p:spPr>
          <a:xfrm>
            <a:off x="1910861" y="1629242"/>
            <a:ext cx="8370277" cy="1200329"/>
          </a:xfrm>
          <a:prstGeom prst="rect">
            <a:avLst/>
          </a:prstGeom>
          <a:solidFill>
            <a:schemeClr val="accent2"/>
          </a:solidFill>
        </p:spPr>
        <p:txBody>
          <a:bodyPr wrap="square" rtlCol="0">
            <a:spAutoFit/>
          </a:bodyPr>
          <a:lstStyle/>
          <a:p>
            <a:pPr algn="ctr"/>
            <a:r>
              <a:rPr lang="en-US" sz="3600" i="1" dirty="0"/>
              <a:t>What is the source of your beliefs </a:t>
            </a:r>
          </a:p>
          <a:p>
            <a:pPr algn="ctr"/>
            <a:r>
              <a:rPr lang="en-US" sz="3600" i="1" dirty="0"/>
              <a:t>in such cases?</a:t>
            </a:r>
          </a:p>
        </p:txBody>
      </p:sp>
    </p:spTree>
    <p:extLst>
      <p:ext uri="{BB962C8B-B14F-4D97-AF65-F5344CB8AC3E}">
        <p14:creationId xmlns:p14="http://schemas.microsoft.com/office/powerpoint/2010/main" val="3546427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3" y="1295990"/>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aphicFrame>
        <p:nvGraphicFramePr>
          <p:cNvPr id="3" name="Diagram 2"/>
          <p:cNvGraphicFramePr/>
          <p:nvPr/>
        </p:nvGraphicFramePr>
        <p:xfrm>
          <a:off x="2473571" y="2030047"/>
          <a:ext cx="7148145" cy="42669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ounded Rectangle 3"/>
          <p:cNvSpPr/>
          <p:nvPr/>
        </p:nvSpPr>
        <p:spPr>
          <a:xfrm>
            <a:off x="8382000" y="2795954"/>
            <a:ext cx="1899138" cy="1885950"/>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rPr>
              <a:t>Nuremberg Code</a:t>
            </a:r>
          </a:p>
          <a:p>
            <a:pPr algn="ctr"/>
            <a:endParaRPr lang="en-US">
              <a:ln w="0"/>
              <a:solidFill>
                <a:schemeClr val="tx1"/>
              </a:solidFill>
              <a:effectLst>
                <a:outerShdw blurRad="38100" dist="19050" dir="2700000" algn="tl" rotWithShape="0">
                  <a:schemeClr val="dk1">
                    <a:alpha val="40000"/>
                  </a:schemeClr>
                </a:outerShdw>
              </a:effectLst>
            </a:endParaRPr>
          </a:p>
          <a:p>
            <a:pPr algn="ctr"/>
            <a:r>
              <a:rPr lang="en-US">
                <a:ln w="0"/>
                <a:solidFill>
                  <a:schemeClr val="tx1"/>
                </a:solidFill>
                <a:effectLst>
                  <a:outerShdw blurRad="38100" dist="19050" dir="2700000" algn="tl" rotWithShape="0">
                    <a:schemeClr val="dk1">
                      <a:alpha val="40000"/>
                    </a:schemeClr>
                  </a:outerShdw>
                </a:effectLst>
              </a:rPr>
              <a:t>Belmont Report</a:t>
            </a:r>
          </a:p>
        </p:txBody>
      </p:sp>
    </p:spTree>
    <p:extLst>
      <p:ext uri="{BB962C8B-B14F-4D97-AF65-F5344CB8AC3E}">
        <p14:creationId xmlns:p14="http://schemas.microsoft.com/office/powerpoint/2010/main" val="2466361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24000" y="1335556"/>
            <a:ext cx="9429750" cy="646331"/>
          </a:xfrm>
          <a:prstGeom prst="rect">
            <a:avLst/>
          </a:prstGeom>
          <a:solidFill>
            <a:schemeClr val="accent2"/>
          </a:solidFill>
        </p:spPr>
        <p:txBody>
          <a:bodyPr wrap="square" rtlCol="0">
            <a:spAutoFit/>
          </a:bodyPr>
          <a:lstStyle/>
          <a:p>
            <a:pPr algn="ctr"/>
            <a:r>
              <a:rPr lang="en-US" sz="3600" i="1"/>
              <a:t>Ethical Codes</a:t>
            </a:r>
          </a:p>
        </p:txBody>
      </p:sp>
      <p:pic>
        <p:nvPicPr>
          <p:cNvPr id="8" name="Picture 7">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4001" y="2225846"/>
            <a:ext cx="6616121" cy="3650273"/>
          </a:xfrm>
          <a:prstGeom prst="rect">
            <a:avLst/>
          </a:prstGeom>
        </p:spPr>
      </p:pic>
    </p:spTree>
    <p:extLst>
      <p:ext uri="{BB962C8B-B14F-4D97-AF65-F5344CB8AC3E}">
        <p14:creationId xmlns:p14="http://schemas.microsoft.com/office/powerpoint/2010/main" val="1961817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3068" y="1058700"/>
            <a:ext cx="8046421" cy="646331"/>
          </a:xfrm>
          <a:prstGeom prst="rect">
            <a:avLst/>
          </a:prstGeom>
          <a:solidFill>
            <a:schemeClr val="accent2"/>
          </a:solidFill>
        </p:spPr>
        <p:txBody>
          <a:bodyPr wrap="square" rtlCol="0">
            <a:spAutoFit/>
          </a:bodyPr>
          <a:lstStyle/>
          <a:p>
            <a:pPr algn="ctr"/>
            <a:r>
              <a:rPr lang="en-US" sz="3600" i="1"/>
              <a:t>Contempary Ethical Codes</a:t>
            </a:r>
          </a:p>
        </p:txBody>
      </p:sp>
      <p:sp>
        <p:nvSpPr>
          <p:cNvPr id="13" name="Content Placeholder 2"/>
          <p:cNvSpPr>
            <a:spLocks noGrp="1"/>
          </p:cNvSpPr>
          <p:nvPr>
            <p:ph idx="1"/>
          </p:nvPr>
        </p:nvSpPr>
        <p:spPr>
          <a:xfrm>
            <a:off x="1992929" y="2909447"/>
            <a:ext cx="7886700" cy="2243522"/>
          </a:xfrm>
        </p:spPr>
        <p:txBody>
          <a:bodyPr>
            <a:normAutofit fontScale="85000" lnSpcReduction="20000"/>
          </a:bodyPr>
          <a:lstStyle/>
          <a:p>
            <a:pPr fontAlgn="base"/>
            <a:r>
              <a:rPr lang="en-US"/>
              <a:t>respect for persons (autonomy, privacy, informed consent)</a:t>
            </a:r>
          </a:p>
          <a:p>
            <a:pPr fontAlgn="base"/>
            <a:r>
              <a:rPr lang="en-US"/>
              <a:t>balancing of risk to individuals with benefit to society</a:t>
            </a:r>
          </a:p>
          <a:p>
            <a:pPr fontAlgn="base"/>
            <a:r>
              <a:rPr lang="en-US"/>
              <a:t>careful selection of participants</a:t>
            </a:r>
          </a:p>
          <a:p>
            <a:pPr fontAlgn="base"/>
            <a:r>
              <a:rPr lang="en-US"/>
              <a:t>independent review of research proposals</a:t>
            </a:r>
          </a:p>
          <a:p>
            <a:pPr fontAlgn="base"/>
            <a:r>
              <a:rPr lang="en-US"/>
              <a:t>self-regulating communities of professionals</a:t>
            </a:r>
          </a:p>
          <a:p>
            <a:pPr fontAlgn="base"/>
            <a:r>
              <a:rPr lang="en-US"/>
              <a:t>funding dependent on adherence to ethical standards</a:t>
            </a:r>
          </a:p>
        </p:txBody>
      </p:sp>
      <p:sp>
        <p:nvSpPr>
          <p:cNvPr id="2" name="Rectangle 1"/>
          <p:cNvSpPr/>
          <p:nvPr/>
        </p:nvSpPr>
        <p:spPr>
          <a:xfrm>
            <a:off x="4166090" y="5308254"/>
            <a:ext cx="6501911" cy="715581"/>
          </a:xfrm>
          <a:prstGeom prst="rect">
            <a:avLst/>
          </a:prstGeom>
        </p:spPr>
        <p:txBody>
          <a:bodyPr wrap="square">
            <a:spAutoFit/>
          </a:bodyPr>
          <a:lstStyle/>
          <a:p>
            <a:r>
              <a:rPr lang="en-US" sz="1350">
                <a:solidFill>
                  <a:srgbClr val="404040"/>
                </a:solidFill>
                <a:latin typeface="Lora" charset="0"/>
              </a:rPr>
              <a:t>Metcalf, Jacob. 2018. “Ethics Codes: History, Context, and Challenges.” </a:t>
            </a:r>
            <a:r>
              <a:rPr lang="en-US" sz="1350" i="1">
                <a:solidFill>
                  <a:srgbClr val="404040"/>
                </a:solidFill>
                <a:latin typeface="Lora" charset="0"/>
              </a:rPr>
              <a:t>Council for Big Data, Ethics, and Society</a:t>
            </a:r>
            <a:r>
              <a:rPr lang="en-US" sz="1350">
                <a:solidFill>
                  <a:srgbClr val="404040"/>
                </a:solidFill>
                <a:latin typeface="Lora" charset="0"/>
              </a:rPr>
              <a:t>. Accessed April 16, 2018. </a:t>
            </a:r>
            <a:r>
              <a:rPr lang="en-US" sz="1350">
                <a:solidFill>
                  <a:srgbClr val="404040"/>
                </a:solidFill>
                <a:latin typeface="Lora" charset="0"/>
                <a:hlinkClick r:id="rId2"/>
              </a:rPr>
              <a:t>https://bdes.datasociety.net/council-output/ethics-codes-history-context-and-challenges/</a:t>
            </a:r>
            <a:r>
              <a:rPr lang="en-US" sz="1350">
                <a:solidFill>
                  <a:srgbClr val="404040"/>
                </a:solidFill>
                <a:latin typeface="Lora" charset="0"/>
              </a:rPr>
              <a:t>.</a:t>
            </a:r>
            <a:endParaRPr lang="en-US" sz="1350"/>
          </a:p>
        </p:txBody>
      </p:sp>
    </p:spTree>
    <p:extLst>
      <p:ext uri="{BB962C8B-B14F-4D97-AF65-F5344CB8AC3E}">
        <p14:creationId xmlns:p14="http://schemas.microsoft.com/office/powerpoint/2010/main" val="3791592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49E2-B5F1-8B4B-937E-6ED6FC912FA7}"/>
              </a:ext>
            </a:extLst>
          </p:cNvPr>
          <p:cNvSpPr>
            <a:spLocks noGrp="1"/>
          </p:cNvSpPr>
          <p:nvPr>
            <p:ph type="title"/>
          </p:nvPr>
        </p:nvSpPr>
        <p:spPr/>
        <p:txBody>
          <a:bodyPr/>
          <a:lstStyle/>
          <a:p>
            <a:r>
              <a:rPr lang="en-US" dirty="0"/>
              <a:t>Systems Theory</a:t>
            </a:r>
          </a:p>
        </p:txBody>
      </p:sp>
      <p:sp>
        <p:nvSpPr>
          <p:cNvPr id="4" name="Content Placeholder 3">
            <a:extLst>
              <a:ext uri="{FF2B5EF4-FFF2-40B4-BE49-F238E27FC236}">
                <a16:creationId xmlns:a16="http://schemas.microsoft.com/office/drawing/2014/main" id="{45A823A0-C77C-5544-A727-C4480B2E7307}"/>
              </a:ext>
            </a:extLst>
          </p:cNvPr>
          <p:cNvSpPr>
            <a:spLocks noGrp="1"/>
          </p:cNvSpPr>
          <p:nvPr>
            <p:ph sz="half" idx="1"/>
          </p:nvPr>
        </p:nvSpPr>
        <p:spPr>
          <a:xfrm>
            <a:off x="838200" y="1825625"/>
            <a:ext cx="5181600" cy="2049145"/>
          </a:xfrm>
        </p:spPr>
        <p:txBody>
          <a:bodyPr/>
          <a:lstStyle/>
          <a:p>
            <a:r>
              <a:rPr lang="en-US" dirty="0"/>
              <a:t>Knowledge</a:t>
            </a:r>
          </a:p>
          <a:p>
            <a:pPr lvl="1"/>
            <a:r>
              <a:rPr lang="en-US" dirty="0"/>
              <a:t>Analysis</a:t>
            </a:r>
          </a:p>
          <a:p>
            <a:pPr lvl="1"/>
            <a:r>
              <a:rPr lang="en-US" dirty="0"/>
              <a:t>Decomposition</a:t>
            </a:r>
          </a:p>
          <a:p>
            <a:pPr lvl="1"/>
            <a:r>
              <a:rPr lang="en-US" dirty="0"/>
              <a:t>Break apart</a:t>
            </a:r>
          </a:p>
        </p:txBody>
      </p:sp>
      <p:sp>
        <p:nvSpPr>
          <p:cNvPr id="5" name="Content Placeholder 4">
            <a:extLst>
              <a:ext uri="{FF2B5EF4-FFF2-40B4-BE49-F238E27FC236}">
                <a16:creationId xmlns:a16="http://schemas.microsoft.com/office/drawing/2014/main" id="{6D63F7EE-D683-E446-AFD6-0F2F0D1E0EED}"/>
              </a:ext>
            </a:extLst>
          </p:cNvPr>
          <p:cNvSpPr>
            <a:spLocks noGrp="1"/>
          </p:cNvSpPr>
          <p:nvPr>
            <p:ph sz="half" idx="2"/>
          </p:nvPr>
        </p:nvSpPr>
        <p:spPr>
          <a:xfrm>
            <a:off x="6172200" y="1825625"/>
            <a:ext cx="5181600" cy="2049145"/>
          </a:xfrm>
        </p:spPr>
        <p:txBody>
          <a:bodyPr/>
          <a:lstStyle/>
          <a:p>
            <a:r>
              <a:rPr lang="en-US" dirty="0"/>
              <a:t>Understanding</a:t>
            </a:r>
          </a:p>
          <a:p>
            <a:pPr lvl="1"/>
            <a:r>
              <a:rPr lang="en-US" dirty="0"/>
              <a:t>Synthesis</a:t>
            </a:r>
          </a:p>
          <a:p>
            <a:pPr lvl="1"/>
            <a:r>
              <a:rPr lang="en-US" dirty="0"/>
              <a:t>Finding Connections</a:t>
            </a:r>
          </a:p>
          <a:p>
            <a:pPr lvl="1"/>
            <a:r>
              <a:rPr lang="en-US" dirty="0"/>
              <a:t>Putting together</a:t>
            </a:r>
          </a:p>
        </p:txBody>
      </p:sp>
      <p:sp>
        <p:nvSpPr>
          <p:cNvPr id="6" name="TextBox 5">
            <a:extLst>
              <a:ext uri="{FF2B5EF4-FFF2-40B4-BE49-F238E27FC236}">
                <a16:creationId xmlns:a16="http://schemas.microsoft.com/office/drawing/2014/main" id="{969B61FD-0576-DF47-BD47-E14AFB53B45D}"/>
              </a:ext>
            </a:extLst>
          </p:cNvPr>
          <p:cNvSpPr txBox="1"/>
          <p:nvPr/>
        </p:nvSpPr>
        <p:spPr>
          <a:xfrm>
            <a:off x="2194560" y="4343400"/>
            <a:ext cx="7147469" cy="369332"/>
          </a:xfrm>
          <a:prstGeom prst="rect">
            <a:avLst/>
          </a:prstGeom>
          <a:noFill/>
        </p:spPr>
        <p:txBody>
          <a:bodyPr wrap="none" rtlCol="0">
            <a:spAutoFit/>
          </a:bodyPr>
          <a:lstStyle/>
          <a:p>
            <a:r>
              <a:rPr lang="en-US" dirty="0"/>
              <a:t>Software engineering is the understanding of unintended consequences. </a:t>
            </a:r>
          </a:p>
        </p:txBody>
      </p:sp>
      <p:sp>
        <p:nvSpPr>
          <p:cNvPr id="7" name="TextBox 6">
            <a:extLst>
              <a:ext uri="{FF2B5EF4-FFF2-40B4-BE49-F238E27FC236}">
                <a16:creationId xmlns:a16="http://schemas.microsoft.com/office/drawing/2014/main" id="{E25D9DBE-9D9E-2A4D-8DB4-E16229696D0D}"/>
              </a:ext>
            </a:extLst>
          </p:cNvPr>
          <p:cNvSpPr txBox="1"/>
          <p:nvPr/>
        </p:nvSpPr>
        <p:spPr>
          <a:xfrm>
            <a:off x="7658100" y="5669280"/>
            <a:ext cx="4174412" cy="369332"/>
          </a:xfrm>
          <a:prstGeom prst="rect">
            <a:avLst/>
          </a:prstGeom>
          <a:noFill/>
        </p:spPr>
        <p:txBody>
          <a:bodyPr wrap="none" rtlCol="0">
            <a:spAutoFit/>
          </a:bodyPr>
          <a:lstStyle/>
          <a:p>
            <a:r>
              <a:rPr lang="en-US" dirty="0"/>
              <a:t>Deterministic v Non-Deterministic Systems</a:t>
            </a:r>
          </a:p>
        </p:txBody>
      </p:sp>
    </p:spTree>
    <p:extLst>
      <p:ext uri="{BB962C8B-B14F-4D97-AF65-F5344CB8AC3E}">
        <p14:creationId xmlns:p14="http://schemas.microsoft.com/office/powerpoint/2010/main" val="30742972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5"/>
            <a:ext cx="8046421" cy="646331"/>
          </a:xfrm>
          <a:prstGeom prst="rect">
            <a:avLst/>
          </a:prstGeom>
          <a:solidFill>
            <a:schemeClr val="accent2"/>
          </a:solidFill>
        </p:spPr>
        <p:txBody>
          <a:bodyPr wrap="square" rtlCol="0">
            <a:spAutoFit/>
          </a:bodyPr>
          <a:lstStyle/>
          <a:p>
            <a:pPr algn="ctr"/>
            <a:r>
              <a:rPr lang="en-US" sz="3600" i="1"/>
              <a:t>Wrap up </a:t>
            </a:r>
            <a:r>
              <a:rPr lang="is-IS" sz="3600" i="1"/>
              <a:t>… </a:t>
            </a:r>
            <a:endParaRPr lang="en-US" sz="3600" i="1"/>
          </a:p>
        </p:txBody>
      </p:sp>
      <p:sp>
        <p:nvSpPr>
          <p:cNvPr id="13" name="Content Placeholder 2"/>
          <p:cNvSpPr>
            <a:spLocks noGrp="1"/>
          </p:cNvSpPr>
          <p:nvPr>
            <p:ph idx="1"/>
          </p:nvPr>
        </p:nvSpPr>
        <p:spPr>
          <a:xfrm>
            <a:off x="2061952" y="3298729"/>
            <a:ext cx="5291348" cy="1922298"/>
          </a:xfrm>
        </p:spPr>
        <p:txBody>
          <a:bodyPr>
            <a:normAutofit fontScale="92500" lnSpcReduction="20000"/>
          </a:bodyPr>
          <a:lstStyle/>
          <a:p>
            <a:r>
              <a:rPr lang="en-US"/>
              <a:t>Evolving field</a:t>
            </a:r>
          </a:p>
          <a:p>
            <a:r>
              <a:rPr lang="en-US"/>
              <a:t>Ambiguous situations</a:t>
            </a:r>
          </a:p>
          <a:p>
            <a:r>
              <a:rPr lang="en-US"/>
              <a:t>Policies, regulations and frameworks can help</a:t>
            </a:r>
          </a:p>
          <a:p>
            <a:r>
              <a:rPr lang="en-US"/>
              <a:t>And</a:t>
            </a:r>
            <a:r>
              <a:rPr lang="is-IS"/>
              <a:t>…. </a:t>
            </a:r>
            <a:r>
              <a:rPr lang="en-US"/>
              <a:t>M</a:t>
            </a:r>
            <a:r>
              <a:rPr lang="is-IS"/>
              <a:t>uch </a:t>
            </a:r>
            <a:r>
              <a:rPr lang="en-US"/>
              <a:t>will probably be decided in the judicial system</a:t>
            </a:r>
          </a:p>
        </p:txBody>
      </p:sp>
      <p:pic>
        <p:nvPicPr>
          <p:cNvPr id="2" name="Picture 1"/>
          <p:cNvPicPr>
            <a:picLocks noChangeAspect="1"/>
          </p:cNvPicPr>
          <p:nvPr/>
        </p:nvPicPr>
        <p:blipFill>
          <a:blip r:embed="rId2"/>
          <a:stretch>
            <a:fillRect/>
          </a:stretch>
        </p:blipFill>
        <p:spPr>
          <a:xfrm>
            <a:off x="7602691" y="3879547"/>
            <a:ext cx="3181808" cy="2121205"/>
          </a:xfrm>
          <a:prstGeom prst="rect">
            <a:avLst/>
          </a:prstGeom>
        </p:spPr>
      </p:pic>
    </p:spTree>
    <p:extLst>
      <p:ext uri="{BB962C8B-B14F-4D97-AF65-F5344CB8AC3E}">
        <p14:creationId xmlns:p14="http://schemas.microsoft.com/office/powerpoint/2010/main" val="3829768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569D-0BF9-0C45-9ABD-591DECFCE1DD}"/>
              </a:ext>
            </a:extLst>
          </p:cNvPr>
          <p:cNvSpPr>
            <a:spLocks noGrp="1"/>
          </p:cNvSpPr>
          <p:nvPr>
            <p:ph type="title"/>
          </p:nvPr>
        </p:nvSpPr>
        <p:spPr/>
        <p:txBody>
          <a:bodyPr/>
          <a:lstStyle/>
          <a:p>
            <a:r>
              <a:rPr lang="en-US" dirty="0"/>
              <a:t>Systems Thinking Benefits: Less Reaction, More Strategy</a:t>
            </a:r>
          </a:p>
        </p:txBody>
      </p:sp>
      <p:pic>
        <p:nvPicPr>
          <p:cNvPr id="5" name="Content Placeholder 4">
            <a:extLst>
              <a:ext uri="{FF2B5EF4-FFF2-40B4-BE49-F238E27FC236}">
                <a16:creationId xmlns:a16="http://schemas.microsoft.com/office/drawing/2014/main" id="{67C57AE6-9C31-F446-869F-DF64F626D91A}"/>
              </a:ext>
            </a:extLst>
          </p:cNvPr>
          <p:cNvPicPr>
            <a:picLocks noGrp="1" noChangeAspect="1"/>
          </p:cNvPicPr>
          <p:nvPr>
            <p:ph sz="half" idx="1"/>
          </p:nvPr>
        </p:nvPicPr>
        <p:blipFill>
          <a:blip r:embed="rId2"/>
          <a:stretch>
            <a:fillRect/>
          </a:stretch>
        </p:blipFill>
        <p:spPr>
          <a:xfrm>
            <a:off x="5677829" y="2059302"/>
            <a:ext cx="5181600" cy="3549445"/>
          </a:xfrm>
          <a:prstGeom prst="rect">
            <a:avLst/>
          </a:prstGeom>
        </p:spPr>
      </p:pic>
    </p:spTree>
    <p:extLst>
      <p:ext uri="{BB962C8B-B14F-4D97-AF65-F5344CB8AC3E}">
        <p14:creationId xmlns:p14="http://schemas.microsoft.com/office/powerpoint/2010/main" val="3333306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pic>
        <p:nvPicPr>
          <p:cNvPr id="8" name="Picture 7">
            <a:extLst>
              <a:ext uri="{FF2B5EF4-FFF2-40B4-BE49-F238E27FC236}">
                <a16:creationId xmlns:a16="http://schemas.microsoft.com/office/drawing/2014/main" id="{E27C22A9-8DC2-FD4B-87BD-7CC0FACA9EE8}"/>
              </a:ext>
            </a:extLst>
          </p:cNvPr>
          <p:cNvPicPr>
            <a:picLocks noChangeAspect="1"/>
          </p:cNvPicPr>
          <p:nvPr/>
        </p:nvPicPr>
        <p:blipFill>
          <a:blip r:embed="rId2"/>
          <a:stretch>
            <a:fillRect/>
          </a:stretch>
        </p:blipFill>
        <p:spPr>
          <a:xfrm>
            <a:off x="507500" y="1816100"/>
            <a:ext cx="8115300" cy="5041900"/>
          </a:xfrm>
          <a:prstGeom prst="rect">
            <a:avLst/>
          </a:prstGeom>
        </p:spPr>
      </p:pic>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3"/>
              </a:rPr>
              <a:t>https://doi.org/10.17705/1CAIS.04620</a:t>
            </a:r>
            <a:endParaRPr lang="en-US" sz="1200" dirty="0">
              <a:effectLst/>
            </a:endParaRPr>
          </a:p>
        </p:txBody>
      </p:sp>
      <p:sp>
        <p:nvSpPr>
          <p:cNvPr id="12" name="TextBox 11">
            <a:extLst>
              <a:ext uri="{FF2B5EF4-FFF2-40B4-BE49-F238E27FC236}">
                <a16:creationId xmlns:a16="http://schemas.microsoft.com/office/drawing/2014/main" id="{5EF02C5D-E963-5543-A771-A3456FFF7BAE}"/>
              </a:ext>
            </a:extLst>
          </p:cNvPr>
          <p:cNvSpPr txBox="1"/>
          <p:nvPr/>
        </p:nvSpPr>
        <p:spPr>
          <a:xfrm>
            <a:off x="8622800" y="2000590"/>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Tree>
    <p:extLst>
      <p:ext uri="{BB962C8B-B14F-4D97-AF65-F5344CB8AC3E}">
        <p14:creationId xmlns:p14="http://schemas.microsoft.com/office/powerpoint/2010/main" val="250455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2"/>
              </a:rPr>
              <a:t>https://doi.org/10.17705/1CAIS.04620</a:t>
            </a:r>
            <a:endParaRPr lang="en-US" sz="1200" dirty="0">
              <a:effectLst/>
            </a:endParaRPr>
          </a:p>
        </p:txBody>
      </p:sp>
      <p:pic>
        <p:nvPicPr>
          <p:cNvPr id="5" name="Content Placeholder 6">
            <a:extLst>
              <a:ext uri="{FF2B5EF4-FFF2-40B4-BE49-F238E27FC236}">
                <a16:creationId xmlns:a16="http://schemas.microsoft.com/office/drawing/2014/main" id="{24256A1B-2B6E-B140-B7F3-E506405C1B77}"/>
              </a:ext>
            </a:extLst>
          </p:cNvPr>
          <p:cNvPicPr>
            <a:picLocks noChangeAspect="1"/>
          </p:cNvPicPr>
          <p:nvPr/>
        </p:nvPicPr>
        <p:blipFill>
          <a:blip r:embed="rId3"/>
          <a:stretch>
            <a:fillRect/>
          </a:stretch>
        </p:blipFill>
        <p:spPr>
          <a:xfrm>
            <a:off x="3141323" y="2668231"/>
            <a:ext cx="5181600" cy="2337352"/>
          </a:xfrm>
          <a:prstGeom prst="rect">
            <a:avLst/>
          </a:prstGeom>
        </p:spPr>
      </p:pic>
      <p:sp>
        <p:nvSpPr>
          <p:cNvPr id="3" name="TextBox 2">
            <a:extLst>
              <a:ext uri="{FF2B5EF4-FFF2-40B4-BE49-F238E27FC236}">
                <a16:creationId xmlns:a16="http://schemas.microsoft.com/office/drawing/2014/main" id="{B094A7C8-0E5D-6B40-A53D-82EED6575BB7}"/>
              </a:ext>
            </a:extLst>
          </p:cNvPr>
          <p:cNvSpPr txBox="1"/>
          <p:nvPr/>
        </p:nvSpPr>
        <p:spPr>
          <a:xfrm>
            <a:off x="636999" y="1852309"/>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
        <p:nvSpPr>
          <p:cNvPr id="4" name="TextBox 3">
            <a:extLst>
              <a:ext uri="{FF2B5EF4-FFF2-40B4-BE49-F238E27FC236}">
                <a16:creationId xmlns:a16="http://schemas.microsoft.com/office/drawing/2014/main" id="{179D4687-8F0E-C249-9107-CEBFAF7DF21F}"/>
              </a:ext>
            </a:extLst>
          </p:cNvPr>
          <p:cNvSpPr txBox="1"/>
          <p:nvPr/>
        </p:nvSpPr>
        <p:spPr>
          <a:xfrm>
            <a:off x="2760852" y="1990808"/>
            <a:ext cx="7405425" cy="461665"/>
          </a:xfrm>
          <a:prstGeom prst="rect">
            <a:avLst/>
          </a:prstGeom>
          <a:noFill/>
        </p:spPr>
        <p:txBody>
          <a:bodyPr wrap="none" rtlCol="0">
            <a:spAutoFit/>
          </a:bodyPr>
          <a:lstStyle/>
          <a:p>
            <a:r>
              <a:rPr lang="en-US" sz="2400" dirty="0"/>
              <a:t>Five Decision Making Patterns Among Open Source Teams</a:t>
            </a:r>
          </a:p>
        </p:txBody>
      </p:sp>
    </p:spTree>
    <p:extLst>
      <p:ext uri="{BB962C8B-B14F-4D97-AF65-F5344CB8AC3E}">
        <p14:creationId xmlns:p14="http://schemas.microsoft.com/office/powerpoint/2010/main" val="3893999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2"/>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174570" cy="461665"/>
          </a:xfrm>
          <a:prstGeom prst="rect">
            <a:avLst/>
          </a:prstGeom>
          <a:noFill/>
        </p:spPr>
        <p:txBody>
          <a:bodyPr wrap="none" rtlCol="0">
            <a:spAutoFit/>
          </a:bodyPr>
          <a:lstStyle/>
          <a:p>
            <a:r>
              <a:rPr lang="en-US" sz="2400" dirty="0"/>
              <a:t>The System Test</a:t>
            </a:r>
          </a:p>
        </p:txBody>
      </p:sp>
      <p:pic>
        <p:nvPicPr>
          <p:cNvPr id="6" name="Picture 5">
            <a:extLst>
              <a:ext uri="{FF2B5EF4-FFF2-40B4-BE49-F238E27FC236}">
                <a16:creationId xmlns:a16="http://schemas.microsoft.com/office/drawing/2014/main" id="{5E8BB64A-67E8-154E-B3F8-9D7FF8573490}"/>
              </a:ext>
            </a:extLst>
          </p:cNvPr>
          <p:cNvPicPr>
            <a:picLocks noChangeAspect="1"/>
          </p:cNvPicPr>
          <p:nvPr/>
        </p:nvPicPr>
        <p:blipFill>
          <a:blip r:embed="rId3"/>
          <a:stretch>
            <a:fillRect/>
          </a:stretch>
        </p:blipFill>
        <p:spPr>
          <a:xfrm>
            <a:off x="1635328" y="1936795"/>
            <a:ext cx="5469695" cy="4473146"/>
          </a:xfrm>
          <a:prstGeom prst="rect">
            <a:avLst/>
          </a:prstGeom>
        </p:spPr>
      </p:pic>
    </p:spTree>
    <p:extLst>
      <p:ext uri="{BB962C8B-B14F-4D97-AF65-F5344CB8AC3E}">
        <p14:creationId xmlns:p14="http://schemas.microsoft.com/office/powerpoint/2010/main" val="3833046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8" name="Picture 7">
            <a:extLst>
              <a:ext uri="{FF2B5EF4-FFF2-40B4-BE49-F238E27FC236}">
                <a16:creationId xmlns:a16="http://schemas.microsoft.com/office/drawing/2014/main" id="{60BED397-DB67-124B-8B9D-E117C15F9AC5}"/>
              </a:ext>
            </a:extLst>
          </p:cNvPr>
          <p:cNvPicPr>
            <a:picLocks noChangeAspect="1"/>
          </p:cNvPicPr>
          <p:nvPr/>
        </p:nvPicPr>
        <p:blipFill>
          <a:blip r:embed="rId4"/>
          <a:stretch>
            <a:fillRect/>
          </a:stretch>
        </p:blipFill>
        <p:spPr>
          <a:xfrm>
            <a:off x="622300" y="2153269"/>
            <a:ext cx="10947400" cy="2908300"/>
          </a:xfrm>
          <a:prstGeom prst="rect">
            <a:avLst/>
          </a:prstGeom>
        </p:spPr>
      </p:pic>
    </p:spTree>
    <p:extLst>
      <p:ext uri="{BB962C8B-B14F-4D97-AF65-F5344CB8AC3E}">
        <p14:creationId xmlns:p14="http://schemas.microsoft.com/office/powerpoint/2010/main" val="3165164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3" name="Picture 2">
            <a:extLst>
              <a:ext uri="{FF2B5EF4-FFF2-40B4-BE49-F238E27FC236}">
                <a16:creationId xmlns:a16="http://schemas.microsoft.com/office/drawing/2014/main" id="{42FA1B01-4817-2845-BDFB-25DDF00DD3E1}"/>
              </a:ext>
            </a:extLst>
          </p:cNvPr>
          <p:cNvPicPr>
            <a:picLocks noChangeAspect="1"/>
          </p:cNvPicPr>
          <p:nvPr/>
        </p:nvPicPr>
        <p:blipFill>
          <a:blip r:embed="rId4"/>
          <a:stretch>
            <a:fillRect/>
          </a:stretch>
        </p:blipFill>
        <p:spPr>
          <a:xfrm>
            <a:off x="1000325" y="1936795"/>
            <a:ext cx="6888838" cy="4837070"/>
          </a:xfrm>
          <a:prstGeom prst="rect">
            <a:avLst/>
          </a:prstGeom>
        </p:spPr>
      </p:pic>
    </p:spTree>
    <p:extLst>
      <p:ext uri="{BB962C8B-B14F-4D97-AF65-F5344CB8AC3E}">
        <p14:creationId xmlns:p14="http://schemas.microsoft.com/office/powerpoint/2010/main" val="919942875"/>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0941A018-FB9B-4401-A32C-7E04526866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Models</Template>
  <TotalTime>8326</TotalTime>
  <Words>4209</Words>
  <Application>Microsoft Macintosh PowerPoint</Application>
  <PresentationFormat>Widescreen</PresentationFormat>
  <Paragraphs>326</Paragraphs>
  <Slides>30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Athelas</vt:lpstr>
      <vt:lpstr>Calibri</vt:lpstr>
      <vt:lpstr>Calibri Light</vt:lpstr>
      <vt:lpstr>Lora</vt:lpstr>
      <vt:lpstr>Metropolitan</vt:lpstr>
      <vt:lpstr>Systems Thinking and Software Engineering Ethics</vt:lpstr>
      <vt:lpstr>Schedule</vt:lpstr>
      <vt:lpstr>Systems Theory</vt:lpstr>
      <vt:lpstr>Systems Thinking Benefits: Less Reaction, More Strategy</vt:lpstr>
      <vt:lpstr>Systems Theory: Software Decision Making Phases (Eseryel, Wie &amp; Crowston, 2020)</vt:lpstr>
      <vt:lpstr>Systems Theory: Software Decision Making Phases (Eseryel, Wie &amp; Crowston, 2020)</vt:lpstr>
      <vt:lpstr>Recognizing a System (Arnold and Wade, 2015)</vt:lpstr>
      <vt:lpstr>Recognizing a System (Arnold and Wade, 2015)</vt:lpstr>
      <vt:lpstr>Recognizing a System (Arnold and Wade, 2015)</vt:lpstr>
      <vt:lpstr>Software Engineering Ethics</vt:lpstr>
      <vt:lpstr>Software engineering ethics</vt:lpstr>
      <vt:lpstr>Issues of professional responsibility</vt:lpstr>
      <vt:lpstr>Issues of professional responsibility</vt:lpstr>
      <vt:lpstr>ACM/IEEE Code of Ethics</vt:lpstr>
      <vt:lpstr>Rationale for the code of ethics</vt:lpstr>
      <vt:lpstr>The ACM/IEEE Code of Ethics </vt:lpstr>
      <vt:lpstr>Ethical principles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Goggins</dc:creator>
  <cp:lastModifiedBy>Sean Goggins, Duke of Kensingtonshirestone</cp:lastModifiedBy>
  <cp:revision>27</cp:revision>
  <cp:lastPrinted>2023-01-19T19:16:25Z</cp:lastPrinted>
  <dcterms:created xsi:type="dcterms:W3CDTF">2019-01-22T17:12:52Z</dcterms:created>
  <dcterms:modified xsi:type="dcterms:W3CDTF">2023-01-19T19:21:21Z</dcterms:modified>
</cp:coreProperties>
</file>

<file path=docProps/thumbnail.jpeg>
</file>